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theme/themeOverride1.xml" ContentType="application/vnd.openxmlformats-officedocument.themeOverride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3"/>
  </p:notesMasterIdLst>
  <p:handoutMasterIdLst>
    <p:handoutMasterId r:id="rId14"/>
  </p:handoutMasterIdLst>
  <p:sldIdLst>
    <p:sldId id="256" r:id="rId2"/>
    <p:sldId id="257" r:id="rId3"/>
    <p:sldId id="285" r:id="rId4"/>
    <p:sldId id="294" r:id="rId5"/>
    <p:sldId id="290" r:id="rId6"/>
    <p:sldId id="287" r:id="rId7"/>
    <p:sldId id="293" r:id="rId8"/>
    <p:sldId id="295" r:id="rId9"/>
    <p:sldId id="288" r:id="rId10"/>
    <p:sldId id="296" r:id="rId11"/>
    <p:sldId id="292" r:id="rId12"/>
  </p:sldIdLst>
  <p:sldSz cx="9144000" cy="6858000" type="screen4x3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D7AEF54-357C-45EE-88E2-E889D625B4DB}" type="datetimeFigureOut">
              <a:rPr lang="pl-PL" smtClean="0"/>
              <a:pPr/>
              <a:t>2014-11-23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BB6DBA2-F2AB-4672-88FA-BFC81037EF78}" type="slidenum">
              <a:rPr lang="pl-PL" smtClean="0"/>
              <a:pPr/>
              <a:t>‹#›</a:t>
            </a:fld>
            <a:endParaRPr lang="pl-P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sldNum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6684D42-7A07-44F0-B4E3-A6DAEDFA9CFC}" type="datetimeFigureOut">
              <a:rPr lang="pl-PL" smtClean="0"/>
              <a:pPr/>
              <a:t>2014-11-23</a:t>
            </a:fld>
            <a:endParaRPr lang="pl-PL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l-PL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9641A4B-DB33-496E-B9CF-0CF6E42FA0F6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xmlns="" val="3611659787"/>
      </p:ext>
    </p:extLst>
  </p:cSld>
  <p:clrMap bg1="lt1" tx1="dk1" bg2="lt2" tx2="dk2" accent1="accent1" accent2="accent2" accent3="accent3" accent4="accent4" accent5="accent5" accent6="accent6" hlink="hlink" folHlink="folHlink"/>
  <p:hf sldNum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l-PL"/>
          </a:p>
        </p:txBody>
      </p:sp>
      <p:sp>
        <p:nvSpPr>
          <p:cNvPr id="5" name="Symbol zastępczy nagłówka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endParaRPr lang="pl-PL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 smtClean="0"/>
              <a:t>Kliknij, aby edytować styl wzorca podtytułu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76411B-27B9-499A-9092-E6FE4642A087}" type="datetime1">
              <a:rPr lang="pl-PL" smtClean="0"/>
              <a:pPr/>
              <a:t>2014-11-23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D7E3AF-F39D-4F25-AA04-F80559A10B3B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EB9B04-BC94-4480-9272-E5FFDEF1ECA5}" type="datetime1">
              <a:rPr lang="pl-PL" smtClean="0"/>
              <a:pPr/>
              <a:t>2014-11-23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D7E3AF-F39D-4F25-AA04-F80559A10B3B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CB0962-AA1E-4B23-8277-B12FC8D22CD9}" type="datetime1">
              <a:rPr lang="pl-PL" smtClean="0"/>
              <a:pPr/>
              <a:t>2014-11-23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D7E3AF-F39D-4F25-AA04-F80559A10B3B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6147E7-B00B-4AFC-8F33-26E6E25BF262}" type="datetime1">
              <a:rPr lang="pl-PL" smtClean="0"/>
              <a:pPr/>
              <a:t>2014-11-23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D7E3AF-F39D-4F25-AA04-F80559A10B3B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F513F8-22ED-4AAA-B4EE-17C9D3DB4A9B}" type="datetime1">
              <a:rPr lang="pl-PL" smtClean="0"/>
              <a:pPr/>
              <a:t>2014-11-23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D7E3AF-F39D-4F25-AA04-F80559A10B3B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4A5779-6E5B-4153-B44A-9E11B46D2ECF}" type="datetime1">
              <a:rPr lang="pl-PL" smtClean="0"/>
              <a:pPr/>
              <a:t>2014-11-23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D7E3AF-F39D-4F25-AA04-F80559A10B3B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A52375-5C43-4F6C-B0E3-F280F53836C9}" type="datetime1">
              <a:rPr lang="pl-PL" smtClean="0"/>
              <a:pPr/>
              <a:t>2014-11-23</a:t>
            </a:fld>
            <a:endParaRPr 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D7E3AF-F39D-4F25-AA04-F80559A10B3B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B6D762-5A21-4C6C-8C12-06F8A8175FDA}" type="datetime1">
              <a:rPr lang="pl-PL" smtClean="0"/>
              <a:pPr/>
              <a:t>2014-11-23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D7E3AF-F39D-4F25-AA04-F80559A10B3B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AC160A-18D2-43B6-BD10-28BCB78CAF29}" type="datetime1">
              <a:rPr lang="pl-PL" smtClean="0"/>
              <a:pPr/>
              <a:t>2014-11-23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D7E3AF-F39D-4F25-AA04-F80559A10B3B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13E829-572D-4BF5-BC38-4F75CA9217AF}" type="datetime1">
              <a:rPr lang="pl-PL" smtClean="0"/>
              <a:pPr/>
              <a:t>2014-11-23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D7E3AF-F39D-4F25-AA04-F80559A10B3B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967D92-2143-4ECD-9CF3-7EFA6F551F64}" type="datetime1">
              <a:rPr lang="pl-PL" smtClean="0"/>
              <a:pPr/>
              <a:t>2014-11-23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D7E3AF-F39D-4F25-AA04-F80559A10B3B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06C28FE-399F-4E63-A1D2-0A6751BF370C}" type="datetime1">
              <a:rPr lang="pl-PL" smtClean="0"/>
              <a:pPr/>
              <a:t>2014-11-23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ED7E3AF-F39D-4F25-AA04-F80559A10B3B}" type="slidenum">
              <a:rPr lang="pl-PL" smtClean="0"/>
              <a:pPr/>
              <a:t>‹#›</a:t>
            </a:fld>
            <a:endParaRPr lang="pl-P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11560" y="2708920"/>
            <a:ext cx="8064896" cy="2046436"/>
          </a:xfrm>
        </p:spPr>
        <p:txBody>
          <a:bodyPr>
            <a:normAutofit fontScale="90000"/>
          </a:bodyPr>
          <a:lstStyle/>
          <a:p>
            <a:r>
              <a:rPr lang="pl-PL" dirty="0" smtClean="0"/>
              <a:t>III Małopolskie Forum poradni psychologiczno-pedagogicznych</a:t>
            </a:r>
            <a:br>
              <a:rPr lang="pl-PL" dirty="0" smtClean="0"/>
            </a:br>
            <a:r>
              <a:rPr lang="pl-PL" dirty="0" smtClean="0"/>
              <a:t>                                              </a:t>
            </a:r>
            <a:br>
              <a:rPr lang="pl-PL" dirty="0" smtClean="0"/>
            </a:br>
            <a:r>
              <a:rPr lang="pl-PL" dirty="0" smtClean="0"/>
              <a:t/>
            </a:r>
            <a:br>
              <a:rPr lang="pl-PL" dirty="0" smtClean="0"/>
            </a:br>
            <a:r>
              <a:rPr lang="pl-PL" dirty="0" smtClean="0"/>
              <a:t/>
            </a:r>
            <a:br>
              <a:rPr lang="pl-PL" dirty="0" smtClean="0"/>
            </a:br>
            <a:r>
              <a:rPr lang="pl-PL" dirty="0" smtClean="0"/>
              <a:t>						  </a:t>
            </a:r>
            <a:r>
              <a:rPr lang="pl-PL" sz="1600" dirty="0" smtClean="0">
                <a:solidFill>
                  <a:schemeClr val="tx2">
                    <a:lumMod val="75000"/>
                  </a:schemeClr>
                </a:solidFill>
              </a:rPr>
              <a:t>Iwona Janek</a:t>
            </a:r>
            <a:br>
              <a:rPr lang="pl-PL" sz="1600" dirty="0" smtClean="0">
                <a:solidFill>
                  <a:schemeClr val="tx2">
                    <a:lumMod val="75000"/>
                  </a:schemeClr>
                </a:solidFill>
              </a:rPr>
            </a:br>
            <a:r>
              <a:rPr lang="pl-PL" sz="1400" dirty="0" smtClean="0"/>
              <a:t/>
            </a:r>
            <a:br>
              <a:rPr lang="pl-PL" sz="1400" dirty="0" smtClean="0"/>
            </a:br>
            <a:r>
              <a:rPr lang="pl-PL" sz="1600" dirty="0" smtClean="0">
                <a:solidFill>
                  <a:schemeClr val="tx2">
                    <a:lumMod val="75000"/>
                  </a:schemeClr>
                </a:solidFill>
              </a:rPr>
              <a:t>                                                                                                                		 Gimnazjum nr 7 </a:t>
            </a:r>
            <a:br>
              <a:rPr lang="pl-PL" sz="1600" dirty="0" smtClean="0">
                <a:solidFill>
                  <a:schemeClr val="tx2">
                    <a:lumMod val="75000"/>
                  </a:schemeClr>
                </a:solidFill>
              </a:rPr>
            </a:br>
            <a:r>
              <a:rPr lang="pl-PL" sz="1600" dirty="0" smtClean="0"/>
              <a:t> </a:t>
            </a:r>
            <a:r>
              <a:rPr lang="pl-PL" sz="1600" dirty="0" smtClean="0">
                <a:solidFill>
                  <a:schemeClr val="tx2">
                    <a:lumMod val="75000"/>
                  </a:schemeClr>
                </a:solidFill>
              </a:rPr>
              <a:t>24.11.2014 						im. </a:t>
            </a:r>
            <a:r>
              <a:rPr lang="pl-PL" sz="1600" dirty="0" err="1" smtClean="0">
                <a:solidFill>
                  <a:schemeClr val="tx2">
                    <a:lumMod val="75000"/>
                  </a:schemeClr>
                </a:solidFill>
              </a:rPr>
              <a:t>b.głowackiego</a:t>
            </a:r>
            <a:endParaRPr lang="pl-PL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5" name="Obraz 4" descr="szkola_logo_tarcza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100392" y="188640"/>
            <a:ext cx="755576" cy="92021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Podsumowanie 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pl-PL" sz="2800" dirty="0" smtClean="0"/>
              <a:t>Inicjatywa współpracy na linii szkoła – rodzice musi powstać ze strony szkoły. Czekanie na propozycje rodziców jest nieefektywne</a:t>
            </a:r>
            <a:br>
              <a:rPr lang="pl-PL" sz="2800" dirty="0" smtClean="0"/>
            </a:br>
            <a:endParaRPr lang="pl-PL" sz="2800" dirty="0" smtClean="0"/>
          </a:p>
          <a:p>
            <a:r>
              <a:rPr lang="pl-PL" sz="2800" dirty="0" smtClean="0"/>
              <a:t>Formy współpracy muszą być dopracowane w szczegółach i na bieżąco aktualizowane</a:t>
            </a:r>
            <a:br>
              <a:rPr lang="pl-PL" sz="2800" dirty="0" smtClean="0"/>
            </a:br>
            <a:endParaRPr lang="pl-PL" sz="2800" dirty="0" smtClean="0"/>
          </a:p>
          <a:p>
            <a:r>
              <a:rPr lang="pl-PL" sz="2800" dirty="0" smtClean="0"/>
              <a:t>Ważnym jest ciągłe monitorowanie efektywności i trafności proponowanych form współpracy dla ich ewentualnej modyfikacji</a:t>
            </a:r>
            <a:endParaRPr lang="pl-PL" sz="2800" dirty="0"/>
          </a:p>
        </p:txBody>
      </p:sp>
      <p:pic>
        <p:nvPicPr>
          <p:cNvPr id="4" name="Obraz 3" descr="szkola_logo_tarcza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100392" y="188640"/>
            <a:ext cx="755576" cy="92021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11560" y="2348880"/>
            <a:ext cx="8532440" cy="1800200"/>
          </a:xfrm>
        </p:spPr>
        <p:txBody>
          <a:bodyPr>
            <a:normAutofit fontScale="90000"/>
          </a:bodyPr>
          <a:lstStyle/>
          <a:p>
            <a:r>
              <a:rPr lang="pl-PL" dirty="0" smtClean="0"/>
              <a:t>„Szaleństwem jest robić wciąż to samo   i oczekiwać różnych rezultatów”</a:t>
            </a:r>
            <a:br>
              <a:rPr lang="pl-PL" dirty="0" smtClean="0"/>
            </a:br>
            <a:r>
              <a:rPr lang="pl-PL" sz="3200" dirty="0" err="1" smtClean="0"/>
              <a:t>A.Einstein</a:t>
            </a:r>
            <a:r>
              <a:rPr lang="pl-PL" dirty="0" smtClean="0"/>
              <a:t> </a:t>
            </a:r>
            <a:endParaRPr lang="en-US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57200" y="4797152"/>
            <a:ext cx="8229600" cy="1329011"/>
          </a:xfrm>
        </p:spPr>
        <p:txBody>
          <a:bodyPr>
            <a:normAutofit fontScale="85000" lnSpcReduction="20000"/>
          </a:bodyPr>
          <a:lstStyle/>
          <a:p>
            <a:pPr algn="ctr">
              <a:buNone/>
            </a:pPr>
            <a:r>
              <a:rPr lang="pl-PL" dirty="0" smtClean="0"/>
              <a:t>Dziękuję za uwagę</a:t>
            </a:r>
          </a:p>
          <a:p>
            <a:pPr algn="ctr">
              <a:buNone/>
            </a:pPr>
            <a:r>
              <a:rPr lang="pl-PL" dirty="0" smtClean="0"/>
              <a:t>Iwona Janek</a:t>
            </a:r>
          </a:p>
          <a:p>
            <a:pPr algn="ctr">
              <a:buNone/>
            </a:pPr>
            <a:r>
              <a:rPr lang="pl-PL" dirty="0" smtClean="0"/>
              <a:t>Gimnazjum nr 7 im. B. Głowackiego</a:t>
            </a:r>
            <a:endParaRPr lang="en-US" dirty="0" smtClean="0"/>
          </a:p>
          <a:p>
            <a:pPr algn="ctr">
              <a:buNone/>
            </a:pPr>
            <a:endParaRPr lang="en-US" dirty="0"/>
          </a:p>
        </p:txBody>
      </p:sp>
      <p:pic>
        <p:nvPicPr>
          <p:cNvPr id="5" name="Obraz 4" descr="szkola_logo_tarcza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100392" y="188640"/>
            <a:ext cx="755576" cy="92021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0" y="260648"/>
            <a:ext cx="8507288" cy="1143000"/>
          </a:xfrm>
        </p:spPr>
        <p:txBody>
          <a:bodyPr>
            <a:normAutofit/>
          </a:bodyPr>
          <a:lstStyle/>
          <a:p>
            <a:pPr algn="l"/>
            <a:r>
              <a:rPr lang="pl-PL" sz="3000" dirty="0" smtClean="0"/>
              <a:t>„Jak mobilizować  do dobrej współpracy nauczycieli    i rodziców?”</a:t>
            </a:r>
            <a:endParaRPr lang="pl-PL" sz="3000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57200" y="2176264"/>
            <a:ext cx="8363272" cy="3917032"/>
          </a:xfrm>
        </p:spPr>
        <p:txBody>
          <a:bodyPr>
            <a:normAutofit/>
          </a:bodyPr>
          <a:lstStyle/>
          <a:p>
            <a:pPr marL="514350" lvl="0" indent="-514350">
              <a:buFont typeface="+mj-lt"/>
              <a:buAutoNum type="arabicPeriod"/>
            </a:pPr>
            <a:r>
              <a:rPr lang="pl-PL" sz="2800" dirty="0" smtClean="0"/>
              <a:t>Usprawnienie przekazywania informacji na linii nauczyciel/</a:t>
            </a:r>
            <a:r>
              <a:rPr lang="pl-PL" sz="2800" dirty="0" err="1" smtClean="0"/>
              <a:t>dyrektor</a:t>
            </a:r>
            <a:r>
              <a:rPr lang="pl-PL" sz="2800" dirty="0" smtClean="0"/>
              <a:t> – rodzic poprzez:</a:t>
            </a:r>
          </a:p>
          <a:p>
            <a:pPr marL="914400" lvl="1" indent="-514350"/>
            <a:r>
              <a:rPr lang="pl-PL" dirty="0" smtClean="0"/>
              <a:t>Aktualizowanie wiadomości  w e-dzienniku</a:t>
            </a:r>
          </a:p>
          <a:p>
            <a:pPr marL="914400" lvl="1" indent="-514350"/>
            <a:r>
              <a:rPr lang="pl-PL" dirty="0" smtClean="0"/>
              <a:t>Wysyłanie co miesiąc sprawozdań z działań szkoły</a:t>
            </a:r>
          </a:p>
          <a:p>
            <a:pPr marL="914400" lvl="1" indent="-514350"/>
            <a:r>
              <a:rPr lang="pl-PL" dirty="0" smtClean="0"/>
              <a:t>Roczny harmonogram zebrań, dni otwartych</a:t>
            </a:r>
          </a:p>
          <a:p>
            <a:pPr marL="914400" lvl="1" indent="-514350"/>
            <a:r>
              <a:rPr lang="pl-PL" dirty="0" smtClean="0"/>
              <a:t>Stały dyżur dyrektora szkoły dla rodziców </a:t>
            </a:r>
          </a:p>
          <a:p>
            <a:pPr marL="914400" lvl="1" indent="-514350"/>
            <a:r>
              <a:rPr lang="pl-PL" dirty="0" smtClean="0"/>
              <a:t>Stały dyżur pedagoga i psychologa szkolnego</a:t>
            </a:r>
          </a:p>
        </p:txBody>
      </p:sp>
      <p:pic>
        <p:nvPicPr>
          <p:cNvPr id="5" name="Obraz 4" descr="szkola_logo_tarcza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100392" y="260648"/>
            <a:ext cx="755576" cy="92021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pl-PL" sz="3200" dirty="0" smtClean="0"/>
              <a:t>Współpraca z rodzicami – przykłady działań</a:t>
            </a:r>
            <a:endParaRPr lang="en-US" sz="3200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pl-PL" sz="2800" b="1" dirty="0" smtClean="0"/>
              <a:t>Szkoła dla rodziców </a:t>
            </a:r>
            <a:r>
              <a:rPr lang="pl-PL" sz="2800" dirty="0" smtClean="0"/>
              <a:t>– w roku szkolnym 2011/12   zorganizowaliśmy 10 spotkań prowadzonych przez psychologa na terenie szkoły</a:t>
            </a:r>
            <a:br>
              <a:rPr lang="pl-PL" sz="2800" dirty="0" smtClean="0"/>
            </a:br>
            <a:endParaRPr lang="pl-PL" sz="2800" dirty="0" smtClean="0"/>
          </a:p>
          <a:p>
            <a:r>
              <a:rPr lang="pl-PL" sz="2800" b="1" dirty="0" smtClean="0"/>
              <a:t>Dyżury specjalistów </a:t>
            </a:r>
            <a:r>
              <a:rPr lang="pl-PL" sz="2800" dirty="0" smtClean="0"/>
              <a:t>–</a:t>
            </a:r>
            <a:r>
              <a:rPr lang="pl-PL" sz="2800" b="1" dirty="0" smtClean="0"/>
              <a:t> </a:t>
            </a:r>
            <a:r>
              <a:rPr lang="pl-PL" sz="2800" dirty="0" smtClean="0"/>
              <a:t>ściśle współpracujemy </a:t>
            </a:r>
            <a:br>
              <a:rPr lang="pl-PL" sz="2800" dirty="0" smtClean="0"/>
            </a:br>
            <a:r>
              <a:rPr lang="pl-PL" sz="2800" dirty="0" smtClean="0"/>
              <a:t>z Poradnią </a:t>
            </a:r>
            <a:r>
              <a:rPr lang="pl-PL" sz="2800" dirty="0" err="1" smtClean="0"/>
              <a:t>Pedagogiczno–Psychologiczną</a:t>
            </a:r>
            <a:r>
              <a:rPr lang="pl-PL" sz="2800" dirty="0" smtClean="0"/>
              <a:t> nr 1 </a:t>
            </a:r>
            <a:br>
              <a:rPr lang="pl-PL" sz="2800" dirty="0" smtClean="0"/>
            </a:br>
            <a:endParaRPr lang="pl-PL" sz="2800" dirty="0" smtClean="0"/>
          </a:p>
          <a:p>
            <a:r>
              <a:rPr lang="pl-PL" sz="2800" b="1" dirty="0" smtClean="0"/>
              <a:t>Jesienne festyny </a:t>
            </a:r>
            <a:r>
              <a:rPr lang="pl-PL" sz="2800" dirty="0" smtClean="0"/>
              <a:t>– wspólne przedsięwzięcie: od 10-ciu lat spotykamy się w pierwszą sobotę października</a:t>
            </a:r>
            <a:endParaRPr lang="pl-PL" sz="2800" b="1" dirty="0" smtClean="0"/>
          </a:p>
        </p:txBody>
      </p:sp>
      <p:pic>
        <p:nvPicPr>
          <p:cNvPr id="5" name="Obraz 4" descr="szkola_logo_tarcza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100392" y="188640"/>
            <a:ext cx="755576" cy="920217"/>
          </a:xfrm>
          <a:prstGeom prst="rect">
            <a:avLst/>
          </a:prstGeom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 descr="a1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58496" y="466344"/>
            <a:ext cx="8827008" cy="592531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Obraz 6" descr="a2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58496" y="466344"/>
            <a:ext cx="8827008" cy="592531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>
            <a:normAutofit/>
          </a:bodyPr>
          <a:lstStyle/>
          <a:p>
            <a:r>
              <a:rPr lang="pl-PL" sz="2800" b="1" dirty="0"/>
              <a:t>„Rodzice są partnerami </a:t>
            </a:r>
            <a:r>
              <a:rPr lang="pl-PL" sz="2800" b="1" dirty="0" smtClean="0"/>
              <a:t>szkoły”</a:t>
            </a:r>
            <a:r>
              <a:rPr lang="pl-PL" sz="2800" dirty="0" smtClean="0"/>
              <a:t/>
            </a:r>
            <a:br>
              <a:rPr lang="pl-PL" sz="2800" dirty="0" smtClean="0"/>
            </a:br>
            <a:r>
              <a:rPr lang="pl-PL" sz="2800" dirty="0" smtClean="0"/>
              <a:t>Realizacja projektu „Wspomaganie rozwoju </a:t>
            </a:r>
            <a:r>
              <a:rPr lang="pl-PL" sz="2800" dirty="0" err="1" smtClean="0"/>
              <a:t>szkół</a:t>
            </a:r>
            <a:r>
              <a:rPr lang="pl-PL" sz="2800" dirty="0" smtClean="0"/>
              <a:t>”</a:t>
            </a:r>
            <a:br>
              <a:rPr lang="pl-PL" sz="2800" dirty="0" smtClean="0"/>
            </a:br>
            <a:endParaRPr lang="pl-PL" sz="2800" dirty="0" smtClean="0"/>
          </a:p>
          <a:p>
            <a:pPr lvl="1"/>
            <a:r>
              <a:rPr lang="pl-PL" sz="2400" dirty="0" smtClean="0"/>
              <a:t>Szkolenia dla nauczycieli np. warsztaty na temat komunikacji interpersonalnej  </a:t>
            </a:r>
            <a:br>
              <a:rPr lang="pl-PL" sz="2400" dirty="0" smtClean="0"/>
            </a:br>
            <a:endParaRPr lang="pl-PL" sz="2400" dirty="0" smtClean="0"/>
          </a:p>
          <a:p>
            <a:pPr lvl="1"/>
            <a:r>
              <a:rPr lang="pl-PL" sz="2400" dirty="0" smtClean="0"/>
              <a:t>Dwukrotne spotkania z rodzicami  w klasie na zasadzie warsztatów – możliwość integracji zespołu rodziców</a:t>
            </a:r>
            <a:br>
              <a:rPr lang="pl-PL" sz="2400" dirty="0" smtClean="0"/>
            </a:br>
            <a:endParaRPr lang="pl-PL" sz="2400" dirty="0" smtClean="0"/>
          </a:p>
          <a:p>
            <a:pPr lvl="1"/>
            <a:r>
              <a:rPr lang="pl-PL" sz="2400" dirty="0" smtClean="0"/>
              <a:t>Prezentowanie własnych osiągnięć  przez uczniów na spotkaniach z rodzicami</a:t>
            </a:r>
          </a:p>
        </p:txBody>
      </p:sp>
      <p:pic>
        <p:nvPicPr>
          <p:cNvPr id="5" name="Obraz 4" descr="szkola_logo_tarcza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100392" y="188640"/>
            <a:ext cx="755576" cy="920217"/>
          </a:xfrm>
          <a:prstGeom prst="rect">
            <a:avLst/>
          </a:prstGeom>
        </p:spPr>
      </p:pic>
      <p:sp>
        <p:nvSpPr>
          <p:cNvPr id="8" name="Tytuł 1"/>
          <p:cNvSpPr>
            <a:spLocks noGrp="1"/>
          </p:cNvSpPr>
          <p:nvPr>
            <p:ph type="title"/>
          </p:nvPr>
        </p:nvSpPr>
        <p:spPr>
          <a:xfrm>
            <a:off x="251520" y="260648"/>
            <a:ext cx="8229600" cy="1143000"/>
          </a:xfrm>
        </p:spPr>
        <p:txBody>
          <a:bodyPr>
            <a:normAutofit/>
          </a:bodyPr>
          <a:lstStyle/>
          <a:p>
            <a:pPr algn="l"/>
            <a:r>
              <a:rPr lang="pl-PL" sz="3200" dirty="0" smtClean="0"/>
              <a:t>Współpraca z rodzicami – przykłady działań c.d.</a:t>
            </a:r>
            <a:endParaRPr lang="en-US" sz="32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az 2" descr="a1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368405"/>
            <a:ext cx="9144000" cy="612119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az 2" descr="IMG_400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57200" y="2348880"/>
            <a:ext cx="8229600" cy="3168352"/>
          </a:xfrm>
        </p:spPr>
        <p:txBody>
          <a:bodyPr vert="horz" lIns="91440" tIns="45720" rIns="91440" bIns="45720" rtlCol="0">
            <a:normAutofit fontScale="92500"/>
          </a:bodyPr>
          <a:lstStyle/>
          <a:p>
            <a:r>
              <a:rPr lang="pl-PL" sz="2800" dirty="0" smtClean="0"/>
              <a:t>Cykl  spotkań dla rodziców: Nastolatek w domu i w szkole</a:t>
            </a:r>
            <a:br>
              <a:rPr lang="pl-PL" sz="2800" dirty="0" smtClean="0"/>
            </a:br>
            <a:endParaRPr lang="pl-PL" sz="2800" dirty="0" smtClean="0"/>
          </a:p>
          <a:p>
            <a:r>
              <a:rPr lang="pl-PL" sz="2800" dirty="0" smtClean="0"/>
              <a:t>Diagnoza stopnia spełnienia oczekiwań dzieci i rodziców wobec szkoły – ankiety dla rodziców</a:t>
            </a:r>
            <a:br>
              <a:rPr lang="pl-PL" sz="2800" dirty="0" smtClean="0"/>
            </a:br>
            <a:endParaRPr lang="pl-PL" sz="2800" dirty="0" smtClean="0"/>
          </a:p>
          <a:p>
            <a:r>
              <a:rPr lang="pl-PL" sz="2800" dirty="0" smtClean="0"/>
              <a:t>Rozmowy indywidualne z psychologiem i pedagogiem  w rozwiązywaniu konkretnych problemów. </a:t>
            </a:r>
          </a:p>
          <a:p>
            <a:endParaRPr lang="en-US" sz="2800" b="1" dirty="0"/>
          </a:p>
        </p:txBody>
      </p:sp>
      <p:pic>
        <p:nvPicPr>
          <p:cNvPr id="5" name="Obraz 4" descr="szkola_logo_tarcza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100392" y="188640"/>
            <a:ext cx="755576" cy="920217"/>
          </a:xfrm>
          <a:prstGeom prst="rect">
            <a:avLst/>
          </a:prstGeom>
        </p:spPr>
      </p:pic>
      <p:sp>
        <p:nvSpPr>
          <p:cNvPr id="7" name="Tytuł 1"/>
          <p:cNvSpPr>
            <a:spLocks noGrp="1"/>
          </p:cNvSpPr>
          <p:nvPr>
            <p:ph type="title"/>
          </p:nvPr>
        </p:nvSpPr>
        <p:spPr>
          <a:xfrm>
            <a:off x="323528" y="274638"/>
            <a:ext cx="8229600" cy="1143000"/>
          </a:xfrm>
        </p:spPr>
        <p:txBody>
          <a:bodyPr>
            <a:normAutofit/>
          </a:bodyPr>
          <a:lstStyle/>
          <a:p>
            <a:pPr algn="l"/>
            <a:r>
              <a:rPr lang="pl-PL" sz="3200" dirty="0" smtClean="0"/>
              <a:t>Współpraca z rodzicami – przykłady działań c.d.</a:t>
            </a:r>
            <a:endParaRPr lang="en-US" sz="32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Pakiet 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2789</TotalTime>
  <Words>155</Words>
  <Application>Microsoft Office PowerPoint</Application>
  <PresentationFormat>Pokaz na ekranie (4:3)</PresentationFormat>
  <Paragraphs>29</Paragraphs>
  <Slides>11</Slides>
  <Notes>1</Notes>
  <HiddenSlides>0</HiddenSlides>
  <MMClips>0</MMClips>
  <ScaleCrop>false</ScaleCrop>
  <HeadingPairs>
    <vt:vector size="4" baseType="variant">
      <vt:variant>
        <vt:lpstr>Motyw</vt:lpstr>
      </vt:variant>
      <vt:variant>
        <vt:i4>1</vt:i4>
      </vt:variant>
      <vt:variant>
        <vt:lpstr>Tytuły slajdów</vt:lpstr>
      </vt:variant>
      <vt:variant>
        <vt:i4>11</vt:i4>
      </vt:variant>
    </vt:vector>
  </HeadingPairs>
  <TitlesOfParts>
    <vt:vector size="12" baseType="lpstr">
      <vt:lpstr>Motyw pakietu Office</vt:lpstr>
      <vt:lpstr>III Małopolskie Forum poradni psychologiczno-pedagogicznych                                                          Iwona Janek                                                                                                                     Gimnazjum nr 7   24.11.2014       im. b.głowackiego</vt:lpstr>
      <vt:lpstr>„Jak mobilizować  do dobrej współpracy nauczycieli    i rodziców?”</vt:lpstr>
      <vt:lpstr>Współpraca z rodzicami – przykłady działań</vt:lpstr>
      <vt:lpstr>Slajd 4</vt:lpstr>
      <vt:lpstr>Slajd 5</vt:lpstr>
      <vt:lpstr>Współpraca z rodzicami – przykłady działań c.d.</vt:lpstr>
      <vt:lpstr>Slajd 7</vt:lpstr>
      <vt:lpstr>Slajd 8</vt:lpstr>
      <vt:lpstr>Współpraca z rodzicami – przykłady działań c.d.</vt:lpstr>
      <vt:lpstr>Podsumowanie </vt:lpstr>
      <vt:lpstr>„Szaleństwem jest robić wciąż to samo   i oczekiwać różnych rezultatów” A.Einstein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RADA PEDAGOGICZNA</dc:title>
  <dc:creator>IWONA</dc:creator>
  <cp:lastModifiedBy>IWONA</cp:lastModifiedBy>
  <cp:revision>158</cp:revision>
  <dcterms:created xsi:type="dcterms:W3CDTF">2014-03-17T08:30:50Z</dcterms:created>
  <dcterms:modified xsi:type="dcterms:W3CDTF">2014-11-23T17:32:42Z</dcterms:modified>
</cp:coreProperties>
</file>