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01" r:id="rId3"/>
    <p:sldId id="257" r:id="rId4"/>
    <p:sldId id="287" r:id="rId5"/>
    <p:sldId id="297" r:id="rId6"/>
    <p:sldId id="300" r:id="rId7"/>
    <p:sldId id="298" r:id="rId8"/>
    <p:sldId id="312" r:id="rId9"/>
    <p:sldId id="314" r:id="rId10"/>
    <p:sldId id="292" r:id="rId11"/>
    <p:sldId id="315" r:id="rId12"/>
    <p:sldId id="316" r:id="rId13"/>
    <p:sldId id="317" r:id="rId14"/>
    <p:sldId id="322" r:id="rId15"/>
    <p:sldId id="303" r:id="rId16"/>
    <p:sldId id="304" r:id="rId17"/>
    <p:sldId id="321" r:id="rId18"/>
    <p:sldId id="305" r:id="rId19"/>
    <p:sldId id="307" r:id="rId20"/>
    <p:sldId id="319" r:id="rId21"/>
    <p:sldId id="318" r:id="rId22"/>
    <p:sldId id="320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58C0624-AAAD-4C8C-AF9D-5872F4F25D8E}">
          <p14:sldIdLst>
            <p14:sldId id="256"/>
            <p14:sldId id="301"/>
            <p14:sldId id="257"/>
            <p14:sldId id="287"/>
            <p14:sldId id="297"/>
            <p14:sldId id="300"/>
            <p14:sldId id="298"/>
            <p14:sldId id="312"/>
            <p14:sldId id="314"/>
            <p14:sldId id="292"/>
            <p14:sldId id="315"/>
            <p14:sldId id="316"/>
            <p14:sldId id="317"/>
          </p14:sldIdLst>
        </p14:section>
        <p14:section name="Sekcja bez tytułu" id="{200C0F72-E8D8-4ADC-B29D-56CDF63A6B30}">
          <p14:sldIdLst>
            <p14:sldId id="322"/>
            <p14:sldId id="303"/>
            <p14:sldId id="304"/>
            <p14:sldId id="321"/>
            <p14:sldId id="305"/>
            <p14:sldId id="307"/>
            <p14:sldId id="319"/>
            <p14:sldId id="318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84D42-7A07-44F0-B4E3-A6DAEDFA9CFC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1A4B-DB33-496E-B9CF-0CF6E42FA0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65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1A4B-DB33-496E-B9CF-0CF6E42FA0F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A74F-7809-4DB6-89A9-7618A2D3C0F8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5112568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Niwelowanie trudności interpersonalnych we współpracy z rodzicami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												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Bożena Paruch</a:t>
            </a:r>
            <a:b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			pedagog szkolny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>
          <a:xfrm>
            <a:off x="842766" y="4437112"/>
            <a:ext cx="7416824" cy="1800200"/>
          </a:xfrm>
        </p:spPr>
        <p:txBody>
          <a:bodyPr>
            <a:normAutofit/>
          </a:bodyPr>
          <a:lstStyle/>
          <a:p>
            <a:pPr algn="r"/>
            <a:r>
              <a:rPr lang="pl-PL" sz="2800" dirty="0" smtClean="0">
                <a:solidFill>
                  <a:srgbClr val="002060"/>
                </a:solidFill>
              </a:rPr>
              <a:t>Gimnazjum nr 7 w Krakowie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5292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002060"/>
                </a:solidFill>
              </a:rPr>
              <a:t> Pedagog jest zobowiązany pokonać      własne obawy przed kontaktem 		       z rodzicami</a:t>
            </a:r>
            <a:br>
              <a:rPr lang="pl-PL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136904" cy="410445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A</a:t>
            </a:r>
            <a:r>
              <a:rPr lang="pl-PL" sz="2800" dirty="0" smtClean="0">
                <a:solidFill>
                  <a:srgbClr val="002060"/>
                </a:solidFill>
              </a:rPr>
              <a:t>gresywnymi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Zdenerwowanymi 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Zagubionymi 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Szukającymi sprzymierzeńca w sprawach rozwodowych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Zaburzonymi</a:t>
            </a:r>
          </a:p>
          <a:p>
            <a:pPr marL="0" indent="0">
              <a:buNone/>
            </a:pPr>
            <a:endParaRPr lang="pl-PL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800" dirty="0" smtClean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86895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Rodzic jako sojusznik Pedagoga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Przeprowadzenie w poradni badań psychologicznych dziecka</a:t>
            </a:r>
          </a:p>
          <a:p>
            <a:r>
              <a:rPr lang="pl-PL" sz="2800" dirty="0">
                <a:solidFill>
                  <a:srgbClr val="002060"/>
                </a:solidFill>
              </a:rPr>
              <a:t> Odroczenie obowiązku szkolnego</a:t>
            </a:r>
          </a:p>
          <a:p>
            <a:r>
              <a:rPr lang="pl-PL" sz="2800" dirty="0">
                <a:solidFill>
                  <a:srgbClr val="002060"/>
                </a:solidFill>
              </a:rPr>
              <a:t> Skierowanie ucznia na zespół orzekający -  uzyskanie specjalistycznego wsparcia</a:t>
            </a:r>
          </a:p>
          <a:p>
            <a:r>
              <a:rPr lang="pl-PL" sz="2800" dirty="0">
                <a:solidFill>
                  <a:srgbClr val="002060"/>
                </a:solidFill>
              </a:rPr>
              <a:t> Przeniesienie do klasy integracyjnej </a:t>
            </a:r>
          </a:p>
          <a:p>
            <a:r>
              <a:rPr lang="pl-PL" sz="2800" dirty="0">
                <a:solidFill>
                  <a:srgbClr val="002060"/>
                </a:solidFill>
              </a:rPr>
              <a:t>Przyznanie  nauczania indywidualnego</a:t>
            </a:r>
          </a:p>
          <a:p>
            <a:r>
              <a:rPr lang="pl-PL" sz="2800" dirty="0">
                <a:solidFill>
                  <a:srgbClr val="002060"/>
                </a:solidFill>
              </a:rPr>
              <a:t> Przyjęcie pomocy materialnej </a:t>
            </a:r>
          </a:p>
          <a:p>
            <a:pPr marL="0" indent="0">
              <a:buNone/>
            </a:pPr>
            <a:endParaRPr lang="pl-PL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800" dirty="0" smtClean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122899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002060"/>
                </a:solidFill>
              </a:rPr>
              <a:t>Inne sposoby  </a:t>
            </a:r>
            <a:r>
              <a:rPr lang="pl-PL" dirty="0">
                <a:solidFill>
                  <a:srgbClr val="002060"/>
                </a:solidFill>
              </a:rPr>
              <a:t>niwelowania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trudności </a:t>
            </a:r>
            <a:r>
              <a:rPr lang="pl-PL" dirty="0">
                <a:solidFill>
                  <a:srgbClr val="002060"/>
                </a:solidFill>
              </a:rPr>
              <a:t>interpersonalnych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>
                <a:solidFill>
                  <a:srgbClr val="002060"/>
                </a:solidFill>
              </a:rPr>
              <a:t>Pedagog nie jest anonimowy – uczestnictwo w </a:t>
            </a:r>
            <a:r>
              <a:rPr lang="pl-PL" sz="2800" dirty="0" smtClean="0">
                <a:solidFill>
                  <a:srgbClr val="002060"/>
                </a:solidFill>
              </a:rPr>
              <a:t>spotkaniach </a:t>
            </a:r>
            <a:r>
              <a:rPr lang="pl-PL" sz="2800" dirty="0">
                <a:solidFill>
                  <a:srgbClr val="002060"/>
                </a:solidFill>
              </a:rPr>
              <a:t>z rodzicami</a:t>
            </a:r>
          </a:p>
          <a:p>
            <a:r>
              <a:rPr lang="pl-PL" sz="2800" dirty="0">
                <a:solidFill>
                  <a:srgbClr val="002060"/>
                </a:solidFill>
              </a:rPr>
              <a:t>Wyjazdy  i wyjścia z uczniami 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Organizowanie warsztatów </a:t>
            </a:r>
            <a:endParaRPr lang="pl-PL" sz="2800" dirty="0">
              <a:solidFill>
                <a:srgbClr val="002060"/>
              </a:solidFill>
            </a:endParaRPr>
          </a:p>
          <a:p>
            <a:r>
              <a:rPr lang="pl-PL" sz="2800" dirty="0">
                <a:solidFill>
                  <a:srgbClr val="002060"/>
                </a:solidFill>
              </a:rPr>
              <a:t>Pomoc materialna</a:t>
            </a:r>
          </a:p>
          <a:p>
            <a:pPr>
              <a:buFontTx/>
              <a:buChar char="-"/>
            </a:pPr>
            <a:r>
              <a:rPr lang="pl-PL" sz="2800" i="1" dirty="0">
                <a:solidFill>
                  <a:srgbClr val="002060"/>
                </a:solidFill>
              </a:rPr>
              <a:t>Obiady z MOPS, Stowarzyszeń, </a:t>
            </a:r>
            <a:r>
              <a:rPr lang="pl-PL" sz="2800" i="1" dirty="0" smtClean="0">
                <a:solidFill>
                  <a:srgbClr val="002060"/>
                </a:solidFill>
              </a:rPr>
              <a:t>z  parafii, od sponsorów</a:t>
            </a:r>
            <a:endParaRPr lang="pl-PL" sz="2800" i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pl-PL" sz="2800" i="1" dirty="0">
                <a:solidFill>
                  <a:srgbClr val="002060"/>
                </a:solidFill>
              </a:rPr>
              <a:t>Paczki na Boże Narodzenie i  Dzień Dziecka</a:t>
            </a:r>
          </a:p>
          <a:p>
            <a:pPr>
              <a:buFontTx/>
              <a:buChar char="-"/>
            </a:pPr>
            <a:r>
              <a:rPr lang="pl-PL" sz="2800" i="1" dirty="0">
                <a:solidFill>
                  <a:srgbClr val="002060"/>
                </a:solidFill>
              </a:rPr>
              <a:t>Szlachetna Paczka</a:t>
            </a:r>
          </a:p>
          <a:p>
            <a:pPr marL="0" indent="0" algn="ctr">
              <a:buNone/>
            </a:pPr>
            <a:endParaRPr lang="pl-PL" sz="2800" dirty="0" smtClean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002060"/>
                </a:solidFill>
              </a:rPr>
              <a:t>        c.d. Sposoby  </a:t>
            </a:r>
            <a:r>
              <a:rPr lang="pl-PL" dirty="0">
                <a:solidFill>
                  <a:srgbClr val="002060"/>
                </a:solidFill>
              </a:rPr>
              <a:t>niwelowania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      trudności </a:t>
            </a:r>
            <a:r>
              <a:rPr lang="pl-PL" dirty="0">
                <a:solidFill>
                  <a:srgbClr val="002060"/>
                </a:solidFill>
              </a:rPr>
              <a:t>interpersonalnych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Współpraca</a:t>
            </a:r>
            <a:r>
              <a:rPr lang="pl-PL" sz="2800" i="1" dirty="0">
                <a:solidFill>
                  <a:srgbClr val="002060"/>
                </a:solidFill>
              </a:rPr>
              <a:t> z </a:t>
            </a:r>
            <a:r>
              <a:rPr lang="pl-PL" sz="2800" dirty="0">
                <a:solidFill>
                  <a:srgbClr val="002060"/>
                </a:solidFill>
              </a:rPr>
              <a:t>wydawnictwem WAM i studiem INIGO</a:t>
            </a:r>
          </a:p>
          <a:p>
            <a:pPr>
              <a:buFontTx/>
              <a:buChar char="-"/>
            </a:pPr>
            <a:r>
              <a:rPr lang="pl-PL" sz="2800" i="1" dirty="0">
                <a:solidFill>
                  <a:srgbClr val="002060"/>
                </a:solidFill>
              </a:rPr>
              <a:t>Angażowanie uczniów do udziału w filmach edukacyjnych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 W roku szkolnym 2013/2014 były to:</a:t>
            </a:r>
          </a:p>
          <a:p>
            <a:pPr marL="0" lv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- </a:t>
            </a:r>
            <a:r>
              <a:rPr lang="pl-PL" sz="2800" i="1" dirty="0">
                <a:solidFill>
                  <a:srgbClr val="002060"/>
                </a:solidFill>
              </a:rPr>
              <a:t>Tożsamość w Internecie  – 11 uczniów</a:t>
            </a:r>
          </a:p>
          <a:p>
            <a:pPr marL="0" lvl="0" indent="0">
              <a:buNone/>
            </a:pPr>
            <a:r>
              <a:rPr lang="pl-PL" sz="2800" i="1" dirty="0">
                <a:solidFill>
                  <a:srgbClr val="002060"/>
                </a:solidFill>
              </a:rPr>
              <a:t>- Wet za wet – 6 uczniów</a:t>
            </a:r>
          </a:p>
          <a:p>
            <a:pPr lvl="0">
              <a:buFontTx/>
              <a:buChar char="-"/>
            </a:pPr>
            <a:r>
              <a:rPr lang="pl-PL" sz="2800" i="1" dirty="0">
                <a:solidFill>
                  <a:srgbClr val="002060"/>
                </a:solidFill>
              </a:rPr>
              <a:t>Jak skutecznie zarządzać czasem – 10 uczniów</a:t>
            </a:r>
          </a:p>
          <a:p>
            <a:r>
              <a:rPr lang="pl-PL" sz="3600" dirty="0" smtClean="0">
                <a:solidFill>
                  <a:srgbClr val="002060"/>
                </a:solidFill>
              </a:rPr>
              <a:t>Wolontariat</a:t>
            </a:r>
            <a:endParaRPr lang="pl-PL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/>
              <a:t>Wolontariat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sz="2800" dirty="0"/>
              <a:t>Kwesta na rzecz Hospicjum </a:t>
            </a:r>
          </a:p>
          <a:p>
            <a:pPr algn="ctr"/>
            <a:r>
              <a:rPr lang="pl-PL" sz="2800" dirty="0"/>
              <a:t> św. Łazarza na Targach książki</a:t>
            </a:r>
          </a:p>
          <a:p>
            <a:endParaRPr lang="pl-PL" dirty="0"/>
          </a:p>
        </p:txBody>
      </p:sp>
      <p:pic>
        <p:nvPicPr>
          <p:cNvPr id="2050" name="Picture 2" descr="D:\Zdjęcia\Wolontariat 2014 -2015\Targi książki 25.10.14r\PA2524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8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Wolontariat</a:t>
            </a:r>
            <a:endParaRPr lang="pl-PL" sz="3600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386662"/>
            <a:ext cx="5798435" cy="4348826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              Ogólnopolska Zbiórka Żywności </a:t>
            </a:r>
          </a:p>
          <a:p>
            <a:r>
              <a:rPr lang="pl-PL" sz="2400" dirty="0" smtClean="0"/>
              <a:t>                   „Podziel się posiłkiem”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64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Wolontariat</a:t>
            </a:r>
            <a:endParaRPr lang="pl-PL" sz="36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Żonkilowy Tramwaj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355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Wolontariat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Żonkilowy Tramwaj</a:t>
            </a:r>
            <a:endParaRPr lang="pl-PL" sz="2800" dirty="0"/>
          </a:p>
        </p:txBody>
      </p:sp>
      <p:pic>
        <p:nvPicPr>
          <p:cNvPr id="1026" name="Picture 2" descr="http://krakow.gosc.pl/files/14/05/15/141471_DSC07488_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>
            <a:fillRect/>
          </a:stretch>
        </p:blipFill>
        <p:spPr bwMode="auto">
          <a:xfrm>
            <a:off x="1763713" y="6207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Wolontariat</a:t>
            </a:r>
            <a:endParaRPr lang="pl-PL" sz="3600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Pola Nadziei – Zebranie z rodzicami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264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Wolontariat</a:t>
            </a:r>
            <a:endParaRPr lang="pl-PL" sz="36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908720"/>
            <a:ext cx="5486400" cy="381885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VI Ogólnopolska Zbiórka Żywności -Caritas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741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2088232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tx2">
                    <a:lumMod val="75000"/>
                  </a:schemeClr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000" dirty="0" smtClean="0">
                <a:solidFill>
                  <a:srgbClr val="002060"/>
                </a:solidFill>
              </a:rPr>
              <a:t>Kluczowe </a:t>
            </a:r>
            <a:r>
              <a:rPr lang="pl-PL" sz="4000" dirty="0">
                <a:solidFill>
                  <a:srgbClr val="002060"/>
                </a:solidFill>
              </a:rPr>
              <a:t>umiejętności interpersonalne, to umiejętności: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nawiązywania kontaktu z innymi,</a:t>
            </a:r>
          </a:p>
          <a:p>
            <a:r>
              <a:rPr lang="pl-PL" dirty="0">
                <a:solidFill>
                  <a:srgbClr val="002060"/>
                </a:solidFill>
              </a:rPr>
              <a:t>komunikacyjne: umiejętności uważnego słuchania, nadawania, przemawiania, </a:t>
            </a:r>
          </a:p>
          <a:p>
            <a:r>
              <a:rPr lang="pl-PL" dirty="0">
                <a:solidFill>
                  <a:srgbClr val="002060"/>
                </a:solidFill>
              </a:rPr>
              <a:t>zarządzania przekazem niewerbalnym i werbalnym,</a:t>
            </a:r>
          </a:p>
          <a:p>
            <a:r>
              <a:rPr lang="pl-PL" dirty="0">
                <a:solidFill>
                  <a:srgbClr val="002060"/>
                </a:solidFill>
              </a:rPr>
              <a:t>negocjacyjne,</a:t>
            </a:r>
          </a:p>
          <a:p>
            <a:r>
              <a:rPr lang="pl-PL" dirty="0">
                <a:solidFill>
                  <a:srgbClr val="002060"/>
                </a:solidFill>
              </a:rPr>
              <a:t>rozwiązywania konfliktów, </a:t>
            </a:r>
          </a:p>
          <a:p>
            <a:r>
              <a:rPr lang="pl-PL" dirty="0">
                <a:solidFill>
                  <a:srgbClr val="002060"/>
                </a:solidFill>
              </a:rPr>
              <a:t>pracy zespołowej,</a:t>
            </a:r>
          </a:p>
          <a:p>
            <a:r>
              <a:rPr lang="pl-PL" dirty="0">
                <a:solidFill>
                  <a:srgbClr val="002060"/>
                </a:solidFill>
              </a:rPr>
              <a:t>zachowań asertywnych,</a:t>
            </a:r>
          </a:p>
          <a:p>
            <a:r>
              <a:rPr lang="pl-PL" dirty="0">
                <a:solidFill>
                  <a:srgbClr val="002060"/>
                </a:solidFill>
              </a:rPr>
              <a:t>wywierania wpływu,</a:t>
            </a:r>
          </a:p>
          <a:p>
            <a:r>
              <a:rPr lang="pl-PL" dirty="0">
                <a:solidFill>
                  <a:srgbClr val="002060"/>
                </a:solidFill>
              </a:rPr>
              <a:t>delegowania uprawnień,</a:t>
            </a:r>
          </a:p>
          <a:p>
            <a:r>
              <a:rPr lang="pl-PL" dirty="0">
                <a:solidFill>
                  <a:srgbClr val="002060"/>
                </a:solidFill>
              </a:rPr>
              <a:t>adaptacji </a:t>
            </a:r>
            <a:r>
              <a:rPr lang="pl-PL" dirty="0" smtClean="0">
                <a:solidFill>
                  <a:srgbClr val="002060"/>
                </a:solidFill>
              </a:rPr>
              <a:t>społecznej</a:t>
            </a:r>
            <a:endParaRPr lang="pl-PL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813" y="260648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Podsumowanie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solidFill>
                  <a:srgbClr val="002060"/>
                </a:solidFill>
              </a:rPr>
              <a:t>Kompetencje i doświadczenie pedagoga</a:t>
            </a:r>
          </a:p>
          <a:p>
            <a:r>
              <a:rPr lang="pl-PL" sz="3600" dirty="0" smtClean="0">
                <a:solidFill>
                  <a:srgbClr val="002060"/>
                </a:solidFill>
              </a:rPr>
              <a:t>Pozytywne nastawienie do siebie i innych</a:t>
            </a:r>
          </a:p>
          <a:p>
            <a:r>
              <a:rPr lang="pl-PL" sz="3600" dirty="0" smtClean="0">
                <a:solidFill>
                  <a:srgbClr val="002060"/>
                </a:solidFill>
              </a:rPr>
              <a:t>Uczciwość, sumienność, pracowitość</a:t>
            </a:r>
          </a:p>
          <a:p>
            <a:r>
              <a:rPr lang="pl-PL" sz="3600" dirty="0" smtClean="0">
                <a:solidFill>
                  <a:srgbClr val="002060"/>
                </a:solidFill>
              </a:rPr>
              <a:t>Aktywność w zdobywaniu nowej wiedzy</a:t>
            </a:r>
          </a:p>
          <a:p>
            <a:r>
              <a:rPr lang="pl-PL" sz="3600" dirty="0" smtClean="0">
                <a:solidFill>
                  <a:srgbClr val="002060"/>
                </a:solidFill>
              </a:rPr>
              <a:t>Umiejętność dobrej współpracy z Rodzicami,</a:t>
            </a:r>
          </a:p>
          <a:p>
            <a:pPr marL="0" indent="0">
              <a:buNone/>
            </a:pPr>
            <a:r>
              <a:rPr lang="pl-PL" sz="3600" dirty="0" smtClean="0">
                <a:solidFill>
                  <a:srgbClr val="002060"/>
                </a:solidFill>
              </a:rPr>
              <a:t>   Dyrektorem, Nauczycielami, Poradniami,               	Kuratorami, Sądem, Policją i innymi   	Instytucjami</a:t>
            </a:r>
          </a:p>
          <a:p>
            <a:pPr marL="0" indent="0">
              <a:buNone/>
            </a:pPr>
            <a:endParaRPr lang="pl-PL" sz="3600" dirty="0" smtClean="0">
              <a:solidFill>
                <a:srgbClr val="002060"/>
              </a:solidFill>
            </a:endParaRPr>
          </a:p>
          <a:p>
            <a:endParaRPr lang="pl-PL" sz="3600" dirty="0" smtClean="0">
              <a:solidFill>
                <a:srgbClr val="002060"/>
              </a:solidFill>
            </a:endParaRPr>
          </a:p>
          <a:p>
            <a:endParaRPr lang="pl-PL" sz="3600" dirty="0" smtClean="0">
              <a:solidFill>
                <a:srgbClr val="002060"/>
              </a:solidFill>
            </a:endParaRPr>
          </a:p>
          <a:p>
            <a:endParaRPr lang="pl-PL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3600" dirty="0" smtClean="0">
              <a:solidFill>
                <a:srgbClr val="002060"/>
              </a:solidFill>
            </a:endParaRP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628800"/>
            <a:ext cx="6711926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3600" i="1" dirty="0">
                <a:solidFill>
                  <a:srgbClr val="002060"/>
                </a:solidFill>
              </a:rPr>
              <a:t>„Bez poświęcenia uwagi drugiej </a:t>
            </a:r>
          </a:p>
          <a:p>
            <a:pPr marL="0" indent="0">
              <a:buNone/>
            </a:pPr>
            <a:r>
              <a:rPr lang="pl-PL" sz="3600" i="1" dirty="0">
                <a:solidFill>
                  <a:srgbClr val="002060"/>
                </a:solidFill>
              </a:rPr>
              <a:t>osobie nie będzie zrozumienia, </a:t>
            </a:r>
          </a:p>
          <a:p>
            <a:pPr marL="0" indent="0">
              <a:buNone/>
            </a:pPr>
            <a:r>
              <a:rPr lang="pl-PL" sz="3600" i="1" dirty="0">
                <a:solidFill>
                  <a:srgbClr val="002060"/>
                </a:solidFill>
              </a:rPr>
              <a:t>nie będzie więc komunikacji".</a:t>
            </a:r>
          </a:p>
          <a:p>
            <a:pPr marL="0" indent="0">
              <a:buNone/>
            </a:pPr>
            <a:endParaRPr lang="pl-PL" sz="36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36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3600" i="1" dirty="0">
                <a:solidFill>
                  <a:srgbClr val="002060"/>
                </a:solidFill>
              </a:rPr>
              <a:t>			</a:t>
            </a:r>
            <a:r>
              <a:rPr lang="pl-PL" sz="3600" dirty="0">
                <a:solidFill>
                  <a:srgbClr val="002060"/>
                </a:solidFill>
              </a:rPr>
              <a:t>Carl Rogers </a:t>
            </a:r>
          </a:p>
          <a:p>
            <a:pPr marL="0" indent="0">
              <a:buNone/>
            </a:pPr>
            <a:endParaRPr lang="pl-PL" sz="3600" dirty="0" smtClean="0">
              <a:solidFill>
                <a:srgbClr val="002060"/>
              </a:solidFill>
            </a:endParaRP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432050" y="1628775"/>
            <a:ext cx="6711950" cy="4497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4400" i="1" dirty="0" smtClean="0">
                <a:solidFill>
                  <a:srgbClr val="002060"/>
                </a:solidFill>
              </a:rPr>
              <a:t>Dziękuję za uwagę</a:t>
            </a:r>
            <a:endParaRPr lang="pl-PL" sz="4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36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3600" i="1" dirty="0">
                <a:solidFill>
                  <a:srgbClr val="002060"/>
                </a:solidFill>
              </a:rPr>
              <a:t>			</a:t>
            </a:r>
            <a:r>
              <a:rPr lang="pl-PL" sz="3600" i="1" dirty="0" smtClean="0">
                <a:solidFill>
                  <a:srgbClr val="002060"/>
                </a:solidFill>
              </a:rPr>
              <a:t>Bożena Paruch</a:t>
            </a: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208823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	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tx2">
                    <a:lumMod val="75000"/>
                  </a:schemeClr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5328592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 smtClean="0">
                <a:solidFill>
                  <a:srgbClr val="002060"/>
                </a:solidFill>
              </a:rPr>
              <a:t>Odpowiednia postawa interpersonalna nacechowana  pozytywnym nastawieniem do innych i do siebie</a:t>
            </a:r>
          </a:p>
          <a:p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Umiejętność prowadzenia rozmowy</a:t>
            </a:r>
          </a:p>
          <a:p>
            <a:pPr marL="0" indent="0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Dialog </a:t>
            </a:r>
            <a:r>
              <a:rPr lang="pl-PL" dirty="0">
                <a:solidFill>
                  <a:srgbClr val="002060"/>
                </a:solidFill>
              </a:rPr>
              <a:t>jest najlepszym sposobem na pełne, prawdziwe ludzkie spotkanie człowieka z człowiekiem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813" y="260648"/>
            <a:ext cx="1182493" cy="144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7906072" cy="5433467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Kontakt  z drugim człowiekiem jest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smtClean="0">
                <a:solidFill>
                  <a:srgbClr val="002060"/>
                </a:solidFill>
              </a:rPr>
              <a:t>    podstawową </a:t>
            </a:r>
            <a:r>
              <a:rPr lang="pl-PL" sz="2800" dirty="0">
                <a:solidFill>
                  <a:srgbClr val="002060"/>
                </a:solidFill>
              </a:rPr>
              <a:t>potrzebą każdej ludzkiej </a:t>
            </a:r>
            <a:r>
              <a:rPr lang="pl-PL" sz="2800" dirty="0" smtClean="0">
                <a:solidFill>
                  <a:srgbClr val="002060"/>
                </a:solidFill>
              </a:rPr>
              <a:t> istoty </a:t>
            </a:r>
          </a:p>
          <a:p>
            <a:r>
              <a:rPr lang="pl-PL" sz="2800" dirty="0">
                <a:solidFill>
                  <a:srgbClr val="002060"/>
                </a:solidFill>
              </a:rPr>
              <a:t>Ludzkie spotkania mogą być oparte na dobrej </a:t>
            </a:r>
            <a:r>
              <a:rPr lang="pl-PL" sz="2800" dirty="0" smtClean="0">
                <a:solidFill>
                  <a:srgbClr val="002060"/>
                </a:solidFill>
              </a:rPr>
              <a:t> komunikacji </a:t>
            </a:r>
            <a:r>
              <a:rPr lang="pl-PL" sz="2800" dirty="0">
                <a:solidFill>
                  <a:srgbClr val="002060"/>
                </a:solidFill>
              </a:rPr>
              <a:t>i dobrej </a:t>
            </a:r>
            <a:r>
              <a:rPr lang="pl-PL" sz="2800" dirty="0" smtClean="0">
                <a:solidFill>
                  <a:srgbClr val="002060"/>
                </a:solidFill>
              </a:rPr>
              <a:t>rozmowie</a:t>
            </a:r>
          </a:p>
          <a:p>
            <a:r>
              <a:rPr lang="pl-PL" sz="2800" dirty="0">
                <a:solidFill>
                  <a:srgbClr val="002060"/>
                </a:solidFill>
              </a:rPr>
              <a:t>Człowiek uczy się </a:t>
            </a:r>
            <a:r>
              <a:rPr lang="pl-PL" sz="2800" dirty="0" smtClean="0">
                <a:solidFill>
                  <a:srgbClr val="002060"/>
                </a:solidFill>
              </a:rPr>
              <a:t>dialogu  </a:t>
            </a:r>
            <a:r>
              <a:rPr lang="pl-PL" sz="2800" dirty="0">
                <a:solidFill>
                  <a:srgbClr val="002060"/>
                </a:solidFill>
              </a:rPr>
              <a:t>będąc w </a:t>
            </a:r>
            <a:r>
              <a:rPr lang="pl-PL" sz="2800" dirty="0" smtClean="0">
                <a:solidFill>
                  <a:srgbClr val="002060"/>
                </a:solidFill>
              </a:rPr>
              <a:t> relacjach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smtClean="0">
                <a:solidFill>
                  <a:srgbClr val="002060"/>
                </a:solidFill>
              </a:rPr>
              <a:t>     </a:t>
            </a:r>
            <a:r>
              <a:rPr lang="pl-PL" sz="2800" dirty="0">
                <a:solidFill>
                  <a:srgbClr val="002060"/>
                </a:solidFill>
              </a:rPr>
              <a:t>z innymi ludźmi. 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/>
              <a:t> </a:t>
            </a:r>
            <a:r>
              <a:rPr lang="pl-PL" sz="2800" dirty="0">
                <a:solidFill>
                  <a:srgbClr val="002060"/>
                </a:solidFill>
              </a:rPr>
              <a:t>Rozmowa daje szansę na prawdziwe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     spotkanie z drugim człowiekiem</a:t>
            </a:r>
          </a:p>
          <a:p>
            <a:r>
              <a:rPr lang="pl-PL" sz="2800" dirty="0">
                <a:solidFill>
                  <a:srgbClr val="002060"/>
                </a:solidFill>
              </a:rPr>
              <a:t> Dialog to także wspólne odczuwanie, empatia,           znajomość w zakresie uczuciowości i emocji                drugiego człowieka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Język  </a:t>
            </a:r>
            <a:r>
              <a:rPr lang="pl-PL" dirty="0" smtClean="0">
                <a:solidFill>
                  <a:srgbClr val="002060"/>
                </a:solidFill>
              </a:rPr>
              <a:t>służy do porozumiewania się,  </a:t>
            </a:r>
            <a:r>
              <a:rPr lang="pl-PL" dirty="0">
                <a:solidFill>
                  <a:srgbClr val="002060"/>
                </a:solidFill>
              </a:rPr>
              <a:t>jest </a:t>
            </a:r>
            <a:r>
              <a:rPr lang="pl-PL" dirty="0" smtClean="0">
                <a:solidFill>
                  <a:srgbClr val="002060"/>
                </a:solidFill>
              </a:rPr>
              <a:t>narzędziem </a:t>
            </a:r>
            <a:r>
              <a:rPr lang="pl-PL" dirty="0">
                <a:solidFill>
                  <a:srgbClr val="002060"/>
                </a:solidFill>
              </a:rPr>
              <a:t>komunikacji, </a:t>
            </a:r>
            <a:r>
              <a:rPr lang="pl-PL" dirty="0" smtClean="0">
                <a:solidFill>
                  <a:srgbClr val="002060"/>
                </a:solidFill>
              </a:rPr>
              <a:t>lecz również jest  źródłem </a:t>
            </a:r>
            <a:r>
              <a:rPr lang="pl-PL" dirty="0">
                <a:solidFill>
                  <a:srgbClr val="002060"/>
                </a:solidFill>
              </a:rPr>
              <a:t>wielu </a:t>
            </a:r>
            <a:r>
              <a:rPr lang="pl-PL" dirty="0" smtClean="0">
                <a:solidFill>
                  <a:srgbClr val="002060"/>
                </a:solidFill>
              </a:rPr>
              <a:t>nieporozumień</a:t>
            </a:r>
          </a:p>
          <a:p>
            <a:pPr marL="0" indent="0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Należy wsłuchiwać się w to, co mówią do nas rodzice, choć czasami ważniejsze jest to, czego nie powiedzą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7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971850" cy="1438850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Powody  </a:t>
            </a:r>
            <a:r>
              <a:rPr lang="pl-PL" dirty="0">
                <a:solidFill>
                  <a:srgbClr val="002060"/>
                </a:solidFill>
              </a:rPr>
              <a:t>niechęci rodziców do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kontaktów ze   szkołą 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tx2">
                    <a:lumMod val="75000"/>
                  </a:schemeClr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pl-PL" sz="40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 Złe wspomnienia z własnego pobytu w szkole</a:t>
            </a:r>
          </a:p>
          <a:p>
            <a:r>
              <a:rPr lang="pl-PL" alt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Podzielanie stereotypu , że w szkole pracują Ci, którym się nie powiodło </a:t>
            </a:r>
          </a:p>
          <a:p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Obawa, że z dzieckiem jest „coś nie tak”</a:t>
            </a:r>
          </a:p>
          <a:p>
            <a:r>
              <a:rPr lang="pl-PL" alt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Lęk przed krytyką  metod  wychowania </a:t>
            </a:r>
          </a:p>
          <a:p>
            <a:r>
              <a:rPr lang="pl-PL" alt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Niechęć do słuchania negatywnych informacji</a:t>
            </a:r>
          </a:p>
          <a:p>
            <a:r>
              <a:rPr lang="pl-PL" alt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Brak wiary w skuteczną pomoc</a:t>
            </a:r>
            <a:endParaRPr lang="pl-PL" altLang="pl-PL" sz="2800" dirty="0">
              <a:latin typeface="Bookman Old Style" pitchFamily="18" charset="0"/>
            </a:endParaRPr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813" y="260648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56593" y="548680"/>
            <a:ext cx="9289033" cy="108012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  Pedagog może zniwelować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niechęć rodzica poprzez 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Zadbanie o dobre wrażenie rodzica podczas  pierwszego kontaktu z pedagogiem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Zaplanowanie spotkania – zaproszenie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Przygotowanie się – informacje o dziecku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Stworzenie dobrej, przyjaznej atmosfery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Pozytywna postawa, otwartość, zrozumienie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Uświadamianie, że potrzebujemy jego współdziałania w rozwiązaniu problemu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 Słuchanie rodzica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52928" cy="1872208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002060"/>
                </a:solidFill>
              </a:rPr>
              <a:t>Słuchanie Rodzica </a:t>
            </a:r>
            <a:r>
              <a:rPr lang="pl-PL" sz="4000" dirty="0" smtClean="0">
                <a:solidFill>
                  <a:srgbClr val="002060"/>
                </a:solidFill>
              </a:rPr>
              <a:t/>
            </a:r>
            <a:br>
              <a:rPr lang="pl-PL" sz="4000" dirty="0" smtClean="0">
                <a:solidFill>
                  <a:srgbClr val="002060"/>
                </a:solidFill>
              </a:rPr>
            </a:b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800" dirty="0">
                <a:solidFill>
                  <a:srgbClr val="002060"/>
                </a:solidFill>
              </a:rPr>
              <a:t>Słyszeć, to jeszcze nie znaczy słuchać. </a:t>
            </a:r>
            <a:r>
              <a:rPr lang="pl-PL" sz="2800" dirty="0" smtClean="0">
                <a:solidFill>
                  <a:srgbClr val="002060"/>
                </a:solidFill>
              </a:rPr>
              <a:t>(…..)</a:t>
            </a:r>
            <a:endParaRPr lang="pl-PL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Ż</a:t>
            </a:r>
            <a:r>
              <a:rPr lang="pl-PL" sz="2800" dirty="0" smtClean="0">
                <a:solidFill>
                  <a:srgbClr val="002060"/>
                </a:solidFill>
              </a:rPr>
              <a:t>eby </a:t>
            </a:r>
            <a:r>
              <a:rPr lang="pl-PL" sz="2800" dirty="0">
                <a:solidFill>
                  <a:srgbClr val="002060"/>
                </a:solidFill>
              </a:rPr>
              <a:t>słyszeć trzeba mieć otwarte uszy</a:t>
            </a:r>
            <a:r>
              <a:rPr lang="pl-PL" sz="2800" dirty="0" smtClean="0">
                <a:solidFill>
                  <a:srgbClr val="002060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żeby słuchać, trzeba mieć otwarty umysł</a:t>
            </a:r>
            <a:r>
              <a:rPr lang="pl-PL" sz="28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Im uważniej pedagog słucha, tym bardziej staje </a:t>
            </a:r>
            <a:r>
              <a:rPr lang="pl-PL" sz="2800" dirty="0" smtClean="0">
                <a:solidFill>
                  <a:srgbClr val="002060"/>
                </a:solidFill>
              </a:rPr>
              <a:t>się</a:t>
            </a: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dla rodzica wiarygodny jako osoba, która naprawdę chce pomóc.  </a:t>
            </a: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800" i="1" dirty="0">
                <a:solidFill>
                  <a:srgbClr val="002060"/>
                </a:solidFill>
              </a:rPr>
              <a:t> </a:t>
            </a:r>
            <a:r>
              <a:rPr lang="pl-PL" sz="2800" i="1" dirty="0" smtClean="0">
                <a:solidFill>
                  <a:srgbClr val="002060"/>
                </a:solidFill>
              </a:rPr>
              <a:t> </a:t>
            </a:r>
            <a:r>
              <a:rPr lang="pl-PL" sz="2800" i="1" dirty="0">
                <a:solidFill>
                  <a:srgbClr val="002060"/>
                </a:solidFill>
              </a:rPr>
              <a:t>(</a:t>
            </a:r>
            <a:r>
              <a:rPr lang="pl-PL" sz="2800" i="1" dirty="0" smtClean="0">
                <a:solidFill>
                  <a:srgbClr val="002060"/>
                </a:solidFill>
              </a:rPr>
              <a:t>www.pedagogszkolny. pl)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080078" cy="144016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2060"/>
                </a:solidFill>
              </a:rPr>
              <a:t>Uczciwość wobec Rodziców </a:t>
            </a:r>
            <a:br>
              <a:rPr lang="pl-PL" sz="4000" dirty="0" smtClean="0">
                <a:solidFill>
                  <a:srgbClr val="002060"/>
                </a:solidFill>
              </a:rPr>
            </a:b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4536504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Pedagog powinien  być  szczery i prawdomówny w stosunku do rodziców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Nie może </a:t>
            </a:r>
            <a:r>
              <a:rPr lang="pl-PL" dirty="0">
                <a:solidFill>
                  <a:srgbClr val="002060"/>
                </a:solidFill>
              </a:rPr>
              <a:t>obiecywać </a:t>
            </a:r>
            <a:r>
              <a:rPr lang="pl-PL" dirty="0" smtClean="0">
                <a:solidFill>
                  <a:srgbClr val="002060"/>
                </a:solidFill>
              </a:rPr>
              <a:t>czegoś, jeśli </a:t>
            </a:r>
            <a:r>
              <a:rPr lang="pl-PL" dirty="0">
                <a:solidFill>
                  <a:srgbClr val="002060"/>
                </a:solidFill>
              </a:rPr>
              <a:t>nie będzie </a:t>
            </a:r>
            <a:r>
              <a:rPr lang="pl-PL" dirty="0" smtClean="0">
                <a:solidFill>
                  <a:srgbClr val="002060"/>
                </a:solidFill>
              </a:rPr>
              <a:t>mógł dotrzymać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słowa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Jeżeli rodzice przekażą jakieś poufne informacje o </a:t>
            </a:r>
            <a:r>
              <a:rPr lang="pl-PL" dirty="0" smtClean="0">
                <a:solidFill>
                  <a:srgbClr val="002060"/>
                </a:solidFill>
              </a:rPr>
              <a:t>sobie, </a:t>
            </a:r>
            <a:r>
              <a:rPr lang="pl-PL" dirty="0">
                <a:solidFill>
                  <a:srgbClr val="002060"/>
                </a:solidFill>
              </a:rPr>
              <a:t>czy życiu </a:t>
            </a:r>
            <a:r>
              <a:rPr lang="pl-PL" dirty="0" smtClean="0">
                <a:solidFill>
                  <a:srgbClr val="002060"/>
                </a:solidFill>
              </a:rPr>
              <a:t>rodziny, </a:t>
            </a:r>
            <a:r>
              <a:rPr lang="pl-PL" dirty="0">
                <a:solidFill>
                  <a:srgbClr val="002060"/>
                </a:solidFill>
              </a:rPr>
              <a:t>nie wolno zawieść ich zaufania mówiąc o </a:t>
            </a:r>
            <a:r>
              <a:rPr lang="pl-PL" dirty="0" smtClean="0">
                <a:solidFill>
                  <a:srgbClr val="002060"/>
                </a:solidFill>
              </a:rPr>
              <a:t>tym w rozmowie </a:t>
            </a:r>
            <a:r>
              <a:rPr lang="pl-PL" dirty="0">
                <a:solidFill>
                  <a:srgbClr val="002060"/>
                </a:solidFill>
              </a:rPr>
              <a:t>z nauczycielami lub z innymi rodzicami. </a:t>
            </a:r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88640"/>
            <a:ext cx="118249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</TotalTime>
  <Words>592</Words>
  <Application>Microsoft Office PowerPoint</Application>
  <PresentationFormat>Pokaz na ekranie (4:3)</PresentationFormat>
  <Paragraphs>130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Niwelowanie trudności interpersonalnych we współpracy z rodzicami               Bożena Paruch     pedagog szkolny   </vt:lpstr>
      <vt:lpstr> </vt:lpstr>
      <vt:lpstr>   </vt:lpstr>
      <vt:lpstr>Prezentacja programu PowerPoint</vt:lpstr>
      <vt:lpstr> </vt:lpstr>
      <vt:lpstr>   Powody  niechęci rodziców do  kontaktów ze   szkołą   </vt:lpstr>
      <vt:lpstr>  Pedagog może zniwelować   niechęć rodzica poprzez  </vt:lpstr>
      <vt:lpstr>Słuchanie Rodzica  </vt:lpstr>
      <vt:lpstr>Uczciwość wobec Rodziców  </vt:lpstr>
      <vt:lpstr> Pedagog jest zobowiązany pokonać      własne obawy przed kontaktem          z rodzicami </vt:lpstr>
      <vt:lpstr> Rodzic jako sojusznik Pedagoga </vt:lpstr>
      <vt:lpstr>Inne sposoby  niwelowania  trudności interpersonalnych</vt:lpstr>
      <vt:lpstr>        c.d. Sposoby  niwelowania         trudności interpersonalnych</vt:lpstr>
      <vt:lpstr>Wolontariat</vt:lpstr>
      <vt:lpstr>Wolontariat</vt:lpstr>
      <vt:lpstr>Wolontariat</vt:lpstr>
      <vt:lpstr>Wolontariat</vt:lpstr>
      <vt:lpstr>Wolontariat</vt:lpstr>
      <vt:lpstr>Wolontariat</vt:lpstr>
      <vt:lpstr>Podsumowanie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PEDAGOGICZNA</dc:title>
  <dc:creator>IWONA</dc:creator>
  <cp:lastModifiedBy>Bożena</cp:lastModifiedBy>
  <cp:revision>206</cp:revision>
  <dcterms:created xsi:type="dcterms:W3CDTF">2014-03-17T08:30:50Z</dcterms:created>
  <dcterms:modified xsi:type="dcterms:W3CDTF">2014-11-23T21:31:46Z</dcterms:modified>
</cp:coreProperties>
</file>