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62" r:id="rId4"/>
    <p:sldId id="257" r:id="rId5"/>
    <p:sldId id="260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81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ECFF"/>
    <a:srgbClr val="00CC99"/>
    <a:srgbClr val="FF3300"/>
    <a:srgbClr val="66FF99"/>
    <a:srgbClr val="FF3399"/>
    <a:srgbClr val="FF7C80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4883-9E2E-4C99-AFC0-2BB781D20293}" type="datetimeFigureOut">
              <a:rPr lang="pl-PL" smtClean="0"/>
              <a:t>2012-11-13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6C2-EC07-44E0-833F-7097F235DB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6112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4883-9E2E-4C99-AFC0-2BB781D20293}" type="datetimeFigureOut">
              <a:rPr lang="pl-PL" smtClean="0"/>
              <a:t>2012-11-13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6C2-EC07-44E0-833F-7097F235DB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75168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4883-9E2E-4C99-AFC0-2BB781D20293}" type="datetimeFigureOut">
              <a:rPr lang="pl-PL" smtClean="0"/>
              <a:t>2012-11-13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6C2-EC07-44E0-833F-7097F235DB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71083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4883-9E2E-4C99-AFC0-2BB781D20293}" type="datetimeFigureOut">
              <a:rPr lang="pl-PL" smtClean="0"/>
              <a:t>2012-11-13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6C2-EC07-44E0-833F-7097F235DB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79048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4883-9E2E-4C99-AFC0-2BB781D20293}" type="datetimeFigureOut">
              <a:rPr lang="pl-PL" smtClean="0"/>
              <a:t>2012-11-13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6C2-EC07-44E0-833F-7097F235DB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96140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4883-9E2E-4C99-AFC0-2BB781D20293}" type="datetimeFigureOut">
              <a:rPr lang="pl-PL" smtClean="0"/>
              <a:t>2012-11-13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6C2-EC07-44E0-833F-7097F235DB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881260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4883-9E2E-4C99-AFC0-2BB781D20293}" type="datetimeFigureOut">
              <a:rPr lang="pl-PL" smtClean="0"/>
              <a:t>2012-11-13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6C2-EC07-44E0-833F-7097F235DB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7769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4883-9E2E-4C99-AFC0-2BB781D20293}" type="datetimeFigureOut">
              <a:rPr lang="pl-PL" smtClean="0"/>
              <a:t>2012-11-13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6C2-EC07-44E0-833F-7097F235DB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07058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4883-9E2E-4C99-AFC0-2BB781D20293}" type="datetimeFigureOut">
              <a:rPr lang="pl-PL" smtClean="0"/>
              <a:t>2012-11-13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6C2-EC07-44E0-833F-7097F235DB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2606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4883-9E2E-4C99-AFC0-2BB781D20293}" type="datetimeFigureOut">
              <a:rPr lang="pl-PL" smtClean="0"/>
              <a:t>2012-11-13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6C2-EC07-44E0-833F-7097F235DB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58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4883-9E2E-4C99-AFC0-2BB781D20293}" type="datetimeFigureOut">
              <a:rPr lang="pl-PL" smtClean="0"/>
              <a:t>2012-11-13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6C2-EC07-44E0-833F-7097F235DB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1747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A4883-9E2E-4C99-AFC0-2BB781D20293}" type="datetimeFigureOut">
              <a:rPr lang="pl-PL" smtClean="0"/>
              <a:t>2012-11-13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316C2-EC07-44E0-833F-7097F235DB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82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7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848872" cy="2160240"/>
          </a:xfrm>
        </p:spPr>
        <p:txBody>
          <a:bodyPr>
            <a:noAutofit/>
          </a:bodyPr>
          <a:lstStyle/>
          <a:p>
            <a:r>
              <a:rPr lang="pl-PL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ŚWIATOWY TYDZIEŃ PRZEDSIĘBIORCZOŚĆI </a:t>
            </a:r>
            <a:br>
              <a:rPr lang="pl-PL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endParaRPr lang="pl-PL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468560" y="6198672"/>
            <a:ext cx="4824536" cy="504056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Lek. wet. Kamila Pacyna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47525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76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188720" cy="789709"/>
          </a:xfrm>
          <a:prstGeom prst="rect">
            <a:avLst/>
          </a:prstGeom>
        </p:spPr>
      </p:pic>
      <p:pic>
        <p:nvPicPr>
          <p:cNvPr id="2" name="Symbol zastępczy zawartości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256584" cy="3942438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32" y="2935894"/>
            <a:ext cx="5193068" cy="38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03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188720" cy="789709"/>
          </a:xfrm>
          <a:prstGeom prst="rect">
            <a:avLst/>
          </a:prstGeom>
        </p:spPr>
      </p:pic>
      <p:pic>
        <p:nvPicPr>
          <p:cNvPr id="2" name="Symbol zastępczy zawartości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3" y="0"/>
            <a:ext cx="6034617" cy="4525963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03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ERASMUS PLACEMENT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188720" cy="789709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291264" cy="5069160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W programie Erasmus na praktykę studencką można wyjechać do zagranicznego przedsiębiorstwa/firmy, placówki naukowo-badawczej, organizacji non-profit i do innych instytucji (jednostki administracji państwowej, muzea, biblioteki, szpitale itp.). 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/>
              <a:t>Instytucja przyjmująca na praktykę musi znajdować się w kraju uczestniczącym w programie </a:t>
            </a:r>
            <a:r>
              <a:rPr lang="pl-PL" dirty="0" err="1"/>
              <a:t>Erasmus.Praktyka</a:t>
            </a:r>
            <a:r>
              <a:rPr lang="pl-PL" dirty="0"/>
              <a:t> powinna być związana z dziedziną, jaką się studiuje. W pewnych przypadkach  będzie ona stanowiła integralną część programu studiów (praktyka obowiązkowa), w innych – umożliwi zdobycie dodatkowych kompetencji i umiejętności (praktyka nieobowiązkowa).</a:t>
            </a:r>
          </a:p>
        </p:txBody>
      </p:sp>
    </p:spTree>
    <p:extLst>
      <p:ext uri="{BB962C8B-B14F-4D97-AF65-F5344CB8AC3E}">
        <p14:creationId xmlns:p14="http://schemas.microsoft.com/office/powerpoint/2010/main" val="2823903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318702"/>
          </a:xfrm>
        </p:spPr>
      </p:pic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3825"/>
            <a:ext cx="1188720" cy="78970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31704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03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6748288" cy="5061216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188720" cy="789709"/>
          </a:xfrm>
          <a:prstGeom prst="rect">
            <a:avLst/>
          </a:prstGeom>
        </p:spPr>
      </p:pic>
      <p:pic>
        <p:nvPicPr>
          <p:cNvPr id="2" name="Symbol zastępczy zawartości 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744416" cy="4992555"/>
          </a:xfrm>
        </p:spPr>
      </p:pic>
    </p:spTree>
    <p:extLst>
      <p:ext uri="{BB962C8B-B14F-4D97-AF65-F5344CB8AC3E}">
        <p14:creationId xmlns:p14="http://schemas.microsoft.com/office/powerpoint/2010/main" val="2823903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9552" y="836712"/>
            <a:ext cx="8229600" cy="1143000"/>
          </a:xfrm>
        </p:spPr>
        <p:txBody>
          <a:bodyPr/>
          <a:lstStyle/>
          <a:p>
            <a:pPr algn="l"/>
            <a:r>
              <a:rPr lang="pl-PL" dirty="0" smtClean="0"/>
              <a:t>ZASADA NR 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8363272" cy="146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ZASADA FURTEK</a:t>
            </a:r>
            <a:endParaRPr lang="pl-PL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1188720" cy="7897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12" y="3933056"/>
            <a:ext cx="2960176" cy="24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77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139136" cy="5354352"/>
          </a:xfrm>
        </p:spPr>
      </p:pic>
      <p:pic>
        <p:nvPicPr>
          <p:cNvPr id="5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1188720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56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1188720" cy="789709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4824536" cy="6432715"/>
          </a:xfrm>
        </p:spPr>
      </p:pic>
    </p:spTree>
    <p:extLst>
      <p:ext uri="{BB962C8B-B14F-4D97-AF65-F5344CB8AC3E}">
        <p14:creationId xmlns:p14="http://schemas.microsoft.com/office/powerpoint/2010/main" val="223239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16416" cy="6237312"/>
          </a:xfrm>
        </p:spPr>
      </p:pic>
      <p:pic>
        <p:nvPicPr>
          <p:cNvPr id="5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1188720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9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ZASADA NR 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RYZYK – FIZYK !!!</a:t>
            </a:r>
            <a:endParaRPr lang="pl-PL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(Lepiej próbować i żałować, niż potem żałować że się nie próbowało !!)</a:t>
            </a:r>
            <a:endParaRPr lang="pl-PL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60648"/>
            <a:ext cx="1188720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9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6676" y="764704"/>
            <a:ext cx="8229600" cy="1143000"/>
          </a:xfrm>
        </p:spPr>
        <p:txBody>
          <a:bodyPr/>
          <a:lstStyle/>
          <a:p>
            <a:pPr algn="l"/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PRZEDSIĘBIORCZOŚĆ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65" y="188640"/>
            <a:ext cx="1728193" cy="115212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27437" y="2348880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- w </a:t>
            </a:r>
            <a:r>
              <a:rPr lang="pl-PL" sz="2800" dirty="0"/>
              <a:t>teorii ekonomii przedsiębiorczość jest bądź swoistą formą pracy, bądź czwartym (obok pracy, ziemi, kapitału) czynnikiem produkcji; </a:t>
            </a:r>
            <a:r>
              <a:rPr lang="pl-PL" sz="2800" b="1" dirty="0"/>
              <a:t>główne cechy przedsiębiorczości to: umiejętność dostrzegania potrzeb i doskonalenia pomysłów oraz </a:t>
            </a:r>
            <a:r>
              <a:rPr lang="pl-PL" sz="2800" b="1" u="sng" dirty="0"/>
              <a:t>gotowość do podejmowania ryzyka.</a:t>
            </a:r>
          </a:p>
        </p:txBody>
      </p:sp>
    </p:spTree>
    <p:extLst>
      <p:ext uri="{BB962C8B-B14F-4D97-AF65-F5344CB8AC3E}">
        <p14:creationId xmlns:p14="http://schemas.microsoft.com/office/powerpoint/2010/main" val="3898988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ZDJECIA DO PRZEGLADU\Lambourn 2012\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7" y="1268760"/>
            <a:ext cx="8928992" cy="546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6161095" cy="1080120"/>
          </a:xfrm>
        </p:spPr>
      </p:pic>
      <p:pic>
        <p:nvPicPr>
          <p:cNvPr id="5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1188720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9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pl-PL" sz="5400" b="1" dirty="0" smtClean="0">
                <a:ln>
                  <a:solidFill>
                    <a:schemeClr val="tx1"/>
                  </a:solidFill>
                </a:ln>
                <a:solidFill>
                  <a:srgbClr val="FF99CC"/>
                </a:solidFill>
              </a:rPr>
              <a:t>Leonardo da Vinci</a:t>
            </a:r>
            <a:endParaRPr lang="pl-PL" sz="5400" b="1" dirty="0">
              <a:ln>
                <a:solidFill>
                  <a:schemeClr val="tx1"/>
                </a:solidFill>
              </a:ln>
              <a:solidFill>
                <a:srgbClr val="FF99CC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4864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94397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8197"/>
            <a:ext cx="4858318" cy="364373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" y="3736707"/>
            <a:ext cx="4355976" cy="2903984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" y="260648"/>
            <a:ext cx="4416491" cy="3312368"/>
          </a:xfrm>
        </p:spPr>
      </p:pic>
      <p:pic>
        <p:nvPicPr>
          <p:cNvPr id="5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188720" cy="78970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4355976" cy="29039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6428" y="3003947"/>
            <a:ext cx="6779096" cy="1138138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pl-PL" b="1" dirty="0" smtClean="0">
                <a:ln>
                  <a:solidFill>
                    <a:srgbClr val="C00000"/>
                  </a:solidFill>
                </a:ln>
                <a:solidFill>
                  <a:srgbClr val="FF3399"/>
                </a:solidFill>
              </a:rPr>
              <a:t>YOUTH IN ACTION</a:t>
            </a:r>
            <a:endParaRPr lang="pl-PL" b="1" dirty="0">
              <a:ln>
                <a:solidFill>
                  <a:srgbClr val="C00000"/>
                </a:solidFill>
              </a:ln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9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4800" b="1" dirty="0" smtClean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</a:rPr>
              <a:t>Life </a:t>
            </a:r>
            <a:r>
              <a:rPr lang="pl-PL" sz="4800" b="1" dirty="0" err="1" smtClean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</a:rPr>
              <a:t>Long</a:t>
            </a:r>
            <a:r>
              <a:rPr lang="pl-PL" sz="4800" b="1" dirty="0" smtClean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</a:rPr>
              <a:t> Learning </a:t>
            </a:r>
            <a:r>
              <a:rPr lang="pl-PL" sz="4800" b="1" dirty="0" err="1" smtClean="0">
                <a:ln>
                  <a:solidFill>
                    <a:schemeClr val="tx1"/>
                  </a:solidFill>
                </a:ln>
                <a:solidFill>
                  <a:srgbClr val="66FF99"/>
                </a:solidFill>
              </a:rPr>
              <a:t>Programme</a:t>
            </a:r>
            <a:endParaRPr lang="pl-PL" sz="4800" b="1" dirty="0">
              <a:ln>
                <a:solidFill>
                  <a:schemeClr val="tx1"/>
                </a:solidFill>
              </a:ln>
              <a:solidFill>
                <a:srgbClr val="66FF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3568" y="1340768"/>
            <a:ext cx="7067128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u="sng" dirty="0" err="1" smtClean="0"/>
              <a:t>European</a:t>
            </a:r>
            <a:r>
              <a:rPr lang="pl-PL" u="sng" dirty="0" smtClean="0"/>
              <a:t> </a:t>
            </a:r>
            <a:r>
              <a:rPr lang="pl-PL" u="sng" dirty="0" err="1" smtClean="0"/>
              <a:t>Comission</a:t>
            </a:r>
            <a:r>
              <a:rPr lang="pl-PL" u="sng" dirty="0" smtClean="0"/>
              <a:t>:</a:t>
            </a:r>
          </a:p>
          <a:p>
            <a:pPr marL="0" indent="0" algn="ctr">
              <a:buNone/>
            </a:pPr>
            <a:endParaRPr lang="pl-PL" u="sng" dirty="0" smtClean="0"/>
          </a:p>
          <a:p>
            <a:pPr>
              <a:buFontTx/>
              <a:buChar char="-"/>
            </a:pPr>
            <a:r>
              <a:rPr lang="pl-PL" dirty="0" smtClean="0"/>
              <a:t>Erasmus</a:t>
            </a:r>
          </a:p>
          <a:p>
            <a:pPr>
              <a:buFontTx/>
              <a:buChar char="-"/>
            </a:pPr>
            <a:r>
              <a:rPr lang="pl-PL" dirty="0" smtClean="0"/>
              <a:t>Erasmus </a:t>
            </a:r>
            <a:r>
              <a:rPr lang="pl-PL" dirty="0" err="1" smtClean="0"/>
              <a:t>Placement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Erasmus </a:t>
            </a:r>
            <a:r>
              <a:rPr lang="pl-PL" dirty="0" err="1" smtClean="0"/>
              <a:t>Mundus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Leonardo da Vinci</a:t>
            </a:r>
          </a:p>
          <a:p>
            <a:pPr>
              <a:buFontTx/>
              <a:buChar char="-"/>
            </a:pPr>
            <a:r>
              <a:rPr lang="pl-PL" dirty="0" err="1" smtClean="0"/>
              <a:t>Youth</a:t>
            </a:r>
            <a:r>
              <a:rPr lang="pl-PL" dirty="0" smtClean="0"/>
              <a:t> in Action: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→ </a:t>
            </a:r>
            <a:r>
              <a:rPr lang="pl-PL" dirty="0" err="1" smtClean="0"/>
              <a:t>Youth</a:t>
            </a:r>
            <a:r>
              <a:rPr lang="pl-PL" dirty="0" smtClean="0"/>
              <a:t> in Europe </a:t>
            </a:r>
          </a:p>
          <a:p>
            <a:pPr marL="0" indent="0">
              <a:buNone/>
            </a:pPr>
            <a:r>
              <a:rPr lang="pl-PL" dirty="0" smtClean="0"/>
              <a:t> 	→ EVS (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Voluntary</a:t>
            </a:r>
            <a:r>
              <a:rPr lang="pl-PL" dirty="0" smtClean="0"/>
              <a:t> Service)</a:t>
            </a:r>
          </a:p>
          <a:p>
            <a:pPr marL="0" indent="0">
              <a:buNone/>
            </a:pPr>
            <a:r>
              <a:rPr lang="pl-PL" dirty="0" smtClean="0"/>
              <a:t>	→ </a:t>
            </a:r>
            <a:r>
              <a:rPr lang="pl-PL" dirty="0" err="1" smtClean="0"/>
              <a:t>Youth</a:t>
            </a:r>
            <a:r>
              <a:rPr lang="pl-PL" dirty="0" smtClean="0"/>
              <a:t> in the World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05264"/>
            <a:ext cx="1188720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9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987824" y="1628800"/>
            <a:ext cx="5832648" cy="1656184"/>
          </a:xfrm>
        </p:spPr>
        <p:txBody>
          <a:bodyPr>
            <a:normAutofit/>
          </a:bodyPr>
          <a:lstStyle/>
          <a:p>
            <a:pPr algn="l"/>
            <a:r>
              <a:rPr lang="pl-PL" b="1" dirty="0" err="1" smtClean="0"/>
              <a:t>SłonieCzny</a:t>
            </a:r>
            <a:r>
              <a:rPr lang="pl-PL" b="1" dirty="0" smtClean="0"/>
              <a:t> Patrol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200" dirty="0" smtClean="0"/>
              <a:t>www.vetnolimits.wordpress.com</a:t>
            </a:r>
            <a:endParaRPr lang="pl-PL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1962150" cy="1962150"/>
          </a:xfrm>
        </p:spPr>
      </p:pic>
      <p:pic>
        <p:nvPicPr>
          <p:cNvPr id="5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188720" cy="789709"/>
          </a:xfrm>
          <a:prstGeom prst="rect">
            <a:avLst/>
          </a:prstGeom>
        </p:spPr>
      </p:pic>
      <p:sp>
        <p:nvSpPr>
          <p:cNvPr id="7" name="Tytuł 5"/>
          <p:cNvSpPr txBox="1">
            <a:spLocks/>
          </p:cNvSpPr>
          <p:nvPr/>
        </p:nvSpPr>
        <p:spPr>
          <a:xfrm>
            <a:off x="755576" y="4077072"/>
            <a:ext cx="5832648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/>
              <a:t>www.worldwidevet.blogspot.com</a:t>
            </a:r>
          </a:p>
          <a:p>
            <a:pPr algn="l"/>
            <a:endParaRPr lang="pl-PL" sz="3200" b="1" dirty="0"/>
          </a:p>
          <a:p>
            <a:pPr algn="l"/>
            <a:r>
              <a:rPr lang="pl-PL" sz="3200" dirty="0" smtClean="0"/>
              <a:t>www.eu-intern.com</a:t>
            </a:r>
          </a:p>
          <a:p>
            <a:pPr algn="l"/>
            <a:endParaRPr lang="pl-PL" sz="3200" dirty="0" smtClean="0"/>
          </a:p>
          <a:p>
            <a:pPr algn="l"/>
            <a:r>
              <a:rPr lang="pl-PL" sz="3200" dirty="0" smtClean="0"/>
              <a:t>kamilapacyna@gmail.com</a:t>
            </a:r>
          </a:p>
          <a:p>
            <a:pPr algn="l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23239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229600" cy="178621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DZIĘKUJĘ ZA UWAGĘ </a:t>
            </a:r>
            <a:endParaRPr lang="pl-PL" sz="5400" b="1" dirty="0">
              <a:ln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92696"/>
            <a:ext cx="3394472" cy="4525963"/>
          </a:xfrm>
        </p:spPr>
      </p:pic>
      <p:pic>
        <p:nvPicPr>
          <p:cNvPr id="5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60648"/>
            <a:ext cx="1188720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28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6676" y="764704"/>
            <a:ext cx="8229600" cy="1143000"/>
          </a:xfrm>
        </p:spPr>
        <p:txBody>
          <a:bodyPr/>
          <a:lstStyle/>
          <a:p>
            <a:pPr algn="l"/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PRZEDSIĘBIORCZOŚĆ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65" y="188640"/>
            <a:ext cx="1728193" cy="115212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27437" y="2348880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- w </a:t>
            </a:r>
            <a:r>
              <a:rPr lang="pl-PL" sz="2800" dirty="0"/>
              <a:t>teorii ekonomii przedsiębiorczość jest bądź swoistą formą pracy, bądź czwartym (obok pracy, ziemi, kapitału) czynnikiem produkcji; </a:t>
            </a:r>
            <a:r>
              <a:rPr lang="pl-PL" sz="2800" b="1" dirty="0"/>
              <a:t>główne cechy przedsiębiorczości to: umiejętność dostrzegania potrzeb i doskonalenia pomysłów oraz </a:t>
            </a:r>
            <a:r>
              <a:rPr lang="pl-PL" sz="2800" b="1" u="sng" dirty="0"/>
              <a:t>gotowość do podejmowania ryzyka.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67544" y="620688"/>
            <a:ext cx="7992888" cy="576064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 flipV="1">
            <a:off x="627437" y="764704"/>
            <a:ext cx="7832995" cy="561662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714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7920880" cy="5940660"/>
          </a:xfrm>
          <a:prstGeom prst="rect">
            <a:avLst/>
          </a:prstGeom>
          <a:effectLst/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71" y="260649"/>
            <a:ext cx="162018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86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96427"/>
            <a:ext cx="6745932" cy="5171881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380419" cy="9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33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l"/>
            <a:r>
              <a:rPr lang="pl-PL" dirty="0" smtClean="0"/>
              <a:t>ZASADA NR 1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68029" cy="912019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971600" y="2492896"/>
            <a:ext cx="7200800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OCZY I USZY SZEROKO OTWARTE !!</a:t>
            </a:r>
            <a:endParaRPr lang="pl-PL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266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MOST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152005" cy="76800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8280920" cy="4525963"/>
          </a:xfrm>
        </p:spPr>
        <p:txBody>
          <a:bodyPr/>
          <a:lstStyle/>
          <a:p>
            <a:r>
              <a:rPr lang="pl-PL" dirty="0" smtClean="0"/>
              <a:t>Program mobilności </a:t>
            </a:r>
            <a:r>
              <a:rPr lang="pl-PL" dirty="0"/>
              <a:t>studentów i </a:t>
            </a:r>
            <a:r>
              <a:rPr lang="pl-PL" dirty="0" smtClean="0"/>
              <a:t>doktorantów, od </a:t>
            </a:r>
            <a:r>
              <a:rPr lang="pl-PL" dirty="0"/>
              <a:t>1999 r. cieszy się niesłabnącym zainteresowaniem, umożliwiając studiowanie przez semestr lub cały rok akademicki na jednym z dziewiętnastu polskich Uniwersytetów.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Udział w Programie jest bezpłatny i niezależny od trybu studiów.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0052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4978896" cy="1143000"/>
          </a:xfrm>
        </p:spPr>
        <p:txBody>
          <a:bodyPr/>
          <a:lstStyle/>
          <a:p>
            <a:pPr algn="l"/>
            <a:r>
              <a:rPr lang="pl-PL" dirty="0" smtClean="0"/>
              <a:t>ZASADA NR 2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188720" cy="789709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7544" y="2420888"/>
            <a:ext cx="8291264" cy="2620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ROZMAWIAJ Z LUDŹMI !! </a:t>
            </a:r>
          </a:p>
          <a:p>
            <a:pPr marL="0" indent="0" algn="ctr">
              <a:buNone/>
            </a:pPr>
            <a:r>
              <a:rPr lang="pl-PL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ZADAWAJ PYTANIA !!</a:t>
            </a:r>
            <a:endParaRPr lang="pl-PL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052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rmAutofit/>
          </a:bodyPr>
          <a:lstStyle/>
          <a:p>
            <a:pPr algn="l"/>
            <a:r>
              <a:rPr lang="pl-PL" sz="5400" b="1" dirty="0" smtClean="0"/>
              <a:t>ERASMUS</a:t>
            </a:r>
            <a:endParaRPr lang="pl-PL" sz="54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188720" cy="789709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8291264" cy="5256584"/>
          </a:xfrm>
        </p:spPr>
        <p:txBody>
          <a:bodyPr>
            <a:normAutofit/>
          </a:bodyPr>
          <a:lstStyle/>
          <a:p>
            <a:r>
              <a:rPr lang="pl-PL" sz="2000" dirty="0"/>
              <a:t>Program Erasmus powstał w 1987 roku jako program wymiany studentów. Mimo że jego zasięg i cele poszerzały się w kolejnych latach, główna idea pozostaje ta sama: rozwijanie międzynarodowej współpracy między uczelniami. Nazwa Erasmus nawiązuje do imienia holenderskiego filozofa i teologa, humanisty, Erazma z Rotterdamu (1466-1536). Nie bez przyczyny. Erazm, jak inni wybitni ludzie renesansu, kształcił się w wielu uczelniach w różnych krajach Europy, a jego poglądy na edukację przesycone były głębokim </a:t>
            </a:r>
            <a:r>
              <a:rPr lang="pl-PL" sz="2000" dirty="0" smtClean="0"/>
              <a:t>humanizmem</a:t>
            </a:r>
          </a:p>
          <a:p>
            <a:endParaRPr lang="pl-PL" sz="2000" dirty="0"/>
          </a:p>
          <a:p>
            <a:r>
              <a:rPr lang="pl-PL" sz="2000" dirty="0"/>
              <a:t>Erasmus jest programem dla uczelni, ich studentów i pracowników. Wspiera międzynarodową współpracę szkół wyższych, umożliwia wyjazdy studentów za granicę na część studiów i praktykę, promuje mobilność pracowników uczelni, stwarza uczelniom liczne możliwości udziału w projektach wraz z partnerami zagranicznymi. W niektórych jego akcjach mogą uczestniczyć również inne instytucje, organizacje lub przedsiębiorstwa, które współpracują ze szkołami wyższymi.</a:t>
            </a:r>
          </a:p>
        </p:txBody>
      </p:sp>
    </p:spTree>
    <p:extLst>
      <p:ext uri="{BB962C8B-B14F-4D97-AF65-F5344CB8AC3E}">
        <p14:creationId xmlns:p14="http://schemas.microsoft.com/office/powerpoint/2010/main" val="2823903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390</Words>
  <Application>Microsoft Office PowerPoint</Application>
  <PresentationFormat>Pokaz na ekranie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ŚWIATOWY TYDZIEŃ PRZEDSIĘBIORCZOŚĆI  </vt:lpstr>
      <vt:lpstr>PRZEDSIĘBIORCZOŚĆ</vt:lpstr>
      <vt:lpstr>PRZEDSIĘBIORCZOŚĆ</vt:lpstr>
      <vt:lpstr>Prezentacja programu PowerPoint</vt:lpstr>
      <vt:lpstr>Prezentacja programu PowerPoint</vt:lpstr>
      <vt:lpstr>ZASADA NR 1</vt:lpstr>
      <vt:lpstr>MOST</vt:lpstr>
      <vt:lpstr>ZASADA NR 2</vt:lpstr>
      <vt:lpstr>ERASMUS</vt:lpstr>
      <vt:lpstr>Prezentacja programu PowerPoint</vt:lpstr>
      <vt:lpstr>Prezentacja programu PowerPoint</vt:lpstr>
      <vt:lpstr>ERASMUS PLACEMENT</vt:lpstr>
      <vt:lpstr>Prezentacja programu PowerPoint</vt:lpstr>
      <vt:lpstr>Prezentacja programu PowerPoint</vt:lpstr>
      <vt:lpstr>ZASADA NR 3</vt:lpstr>
      <vt:lpstr>Prezentacja programu PowerPoint</vt:lpstr>
      <vt:lpstr>Prezentacja programu PowerPoint</vt:lpstr>
      <vt:lpstr>Prezentacja programu PowerPoint</vt:lpstr>
      <vt:lpstr>ZASADA NR 4</vt:lpstr>
      <vt:lpstr>Prezentacja programu PowerPoint</vt:lpstr>
      <vt:lpstr>Leonardo da Vinci</vt:lpstr>
      <vt:lpstr>YOUTH IN ACTION</vt:lpstr>
      <vt:lpstr>Life Long Learning Programme</vt:lpstr>
      <vt:lpstr>SłonieCzny Patrol www.vetnolimits.wordpress.com</vt:lpstr>
      <vt:lpstr>DZIĘKUJĘ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Windows User</dc:creator>
  <cp:lastModifiedBy>Windows User</cp:lastModifiedBy>
  <cp:revision>25</cp:revision>
  <dcterms:created xsi:type="dcterms:W3CDTF">2012-11-12T16:27:53Z</dcterms:created>
  <dcterms:modified xsi:type="dcterms:W3CDTF">2012-11-13T23:52:55Z</dcterms:modified>
</cp:coreProperties>
</file>