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5" r:id="rId3"/>
    <p:sldId id="266" r:id="rId4"/>
    <p:sldId id="267" r:id="rId5"/>
    <p:sldId id="257" r:id="rId6"/>
    <p:sldId id="258" r:id="rId7"/>
    <p:sldId id="260" r:id="rId8"/>
    <p:sldId id="261" r:id="rId9"/>
    <p:sldId id="262" r:id="rId10"/>
    <p:sldId id="268" r:id="rId11"/>
    <p:sldId id="269" r:id="rId12"/>
    <p:sldId id="270" r:id="rId13"/>
    <p:sldId id="272" r:id="rId1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23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4F095C-3140-4635-B8FD-DF4CD5A03854}" type="datetimeFigureOut">
              <a:rPr lang="pl-PL" smtClean="0"/>
              <a:pPr/>
              <a:t>2012-12-04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191523-5542-4C84-9FF1-51FA6DE28708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A5C96-4D85-437B-859A-6A0F15898EE8}" type="datetimeFigureOut">
              <a:rPr lang="pl-PL" smtClean="0"/>
              <a:pPr/>
              <a:t>2012-12-04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17860-4A87-4CA8-8B4A-B8C6212361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A5C96-4D85-437B-859A-6A0F15898EE8}" type="datetimeFigureOut">
              <a:rPr lang="pl-PL" smtClean="0"/>
              <a:pPr/>
              <a:t>2012-12-04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17860-4A87-4CA8-8B4A-B8C6212361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A5C96-4D85-437B-859A-6A0F15898EE8}" type="datetimeFigureOut">
              <a:rPr lang="pl-PL" smtClean="0"/>
              <a:pPr/>
              <a:t>2012-12-04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17860-4A87-4CA8-8B4A-B8C6212361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A5C96-4D85-437B-859A-6A0F15898EE8}" type="datetimeFigureOut">
              <a:rPr lang="pl-PL" smtClean="0"/>
              <a:pPr/>
              <a:t>2012-12-04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17860-4A87-4CA8-8B4A-B8C6212361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A5C96-4D85-437B-859A-6A0F15898EE8}" type="datetimeFigureOut">
              <a:rPr lang="pl-PL" smtClean="0"/>
              <a:pPr/>
              <a:t>2012-12-04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17860-4A87-4CA8-8B4A-B8C6212361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A5C96-4D85-437B-859A-6A0F15898EE8}" type="datetimeFigureOut">
              <a:rPr lang="pl-PL" smtClean="0"/>
              <a:pPr/>
              <a:t>2012-12-04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17860-4A87-4CA8-8B4A-B8C6212361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A5C96-4D85-437B-859A-6A0F15898EE8}" type="datetimeFigureOut">
              <a:rPr lang="pl-PL" smtClean="0"/>
              <a:pPr/>
              <a:t>2012-12-04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17860-4A87-4CA8-8B4A-B8C6212361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A5C96-4D85-437B-859A-6A0F15898EE8}" type="datetimeFigureOut">
              <a:rPr lang="pl-PL" smtClean="0"/>
              <a:pPr/>
              <a:t>2012-12-04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17860-4A87-4CA8-8B4A-B8C6212361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A5C96-4D85-437B-859A-6A0F15898EE8}" type="datetimeFigureOut">
              <a:rPr lang="pl-PL" smtClean="0"/>
              <a:pPr/>
              <a:t>2012-12-04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17860-4A87-4CA8-8B4A-B8C6212361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A5C96-4D85-437B-859A-6A0F15898EE8}" type="datetimeFigureOut">
              <a:rPr lang="pl-PL" smtClean="0"/>
              <a:pPr/>
              <a:t>2012-12-04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17860-4A87-4CA8-8B4A-B8C6212361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A5C96-4D85-437B-859A-6A0F15898EE8}" type="datetimeFigureOut">
              <a:rPr lang="pl-PL" smtClean="0"/>
              <a:pPr/>
              <a:t>2012-12-04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17860-4A87-4CA8-8B4A-B8C6212361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A5C96-4D85-437B-859A-6A0F15898EE8}" type="datetimeFigureOut">
              <a:rPr lang="pl-PL" smtClean="0"/>
              <a:pPr/>
              <a:t>2012-12-04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17860-4A87-4CA8-8B4A-B8C621236158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lum bright="4000"/>
          </a:blip>
          <a:srcRect/>
          <a:stretch>
            <a:fillRect/>
          </a:stretch>
        </p:blipFill>
        <p:spPr bwMode="auto">
          <a:xfrm>
            <a:off x="-1620687" y="27384"/>
            <a:ext cx="107646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628801"/>
            <a:ext cx="8206680" cy="1971650"/>
          </a:xfrm>
        </p:spPr>
        <p:txBody>
          <a:bodyPr>
            <a:normAutofit/>
          </a:bodyPr>
          <a:lstStyle/>
          <a:p>
            <a:r>
              <a:rPr lang="pl-PL" dirty="0" smtClean="0">
                <a:latin typeface="Arial Black" pitchFamily="34" charset="0"/>
              </a:rPr>
              <a:t/>
            </a:r>
            <a:br>
              <a:rPr lang="pl-PL" dirty="0" smtClean="0">
                <a:latin typeface="Arial Black" pitchFamily="34" charset="0"/>
              </a:rPr>
            </a:br>
            <a:r>
              <a:rPr lang="pl-PL" sz="67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EEG </a:t>
            </a:r>
            <a:r>
              <a:rPr lang="pl-PL" sz="6700" b="1" dirty="0" err="1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Biofeedback</a:t>
            </a:r>
            <a:endParaRPr lang="pl-PL" sz="6700" b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-540568" y="3717032"/>
            <a:ext cx="8312968" cy="2808312"/>
          </a:xfrm>
        </p:spPr>
        <p:txBody>
          <a:bodyPr>
            <a:normAutofit fontScale="55000" lnSpcReduction="20000"/>
          </a:bodyPr>
          <a:lstStyle/>
          <a:p>
            <a:r>
              <a:rPr lang="pl-PL" sz="77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                 nowa forma terapii</a:t>
            </a:r>
            <a:br>
              <a:rPr lang="pl-PL" sz="77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</a:br>
            <a:r>
              <a:rPr lang="pl-PL" sz="77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               teoria i praktyka</a:t>
            </a:r>
          </a:p>
          <a:p>
            <a:r>
              <a:rPr lang="pl-PL" sz="4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	</a:t>
            </a:r>
          </a:p>
          <a:p>
            <a:r>
              <a:rPr lang="pl-PL" sz="4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                     Marta </a:t>
            </a:r>
            <a:r>
              <a:rPr lang="pl-PL" sz="4400" b="1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Siewiera-Pięciak</a:t>
            </a:r>
            <a:endParaRPr lang="pl-PL" sz="4400" b="1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2">
                  <a:lumMod val="50000"/>
                </a:schemeClr>
              </a:solidFill>
            </a:endParaRPr>
          </a:p>
          <a:p>
            <a:r>
              <a:rPr lang="pl-PL" sz="4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                            Poradnia Psychologiczno-Pedagogiczna nr 3 </a:t>
            </a:r>
          </a:p>
          <a:p>
            <a:r>
              <a:rPr lang="pl-PL" sz="4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                        w Krakowie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Pomoc terapeutyczna dziecku uczęszczającemu na NFB:</a:t>
            </a:r>
            <a:endParaRPr lang="pl-PL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 zależności od potrzeb:</a:t>
            </a:r>
          </a:p>
          <a:p>
            <a:r>
              <a:rPr lang="pl-PL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Terapia pedagogiczna, psychologiczna; (rodzina ,dziecko), logopedyczna;</a:t>
            </a:r>
          </a:p>
          <a:p>
            <a:r>
              <a:rPr lang="pl-PL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Leczenie neurologiczne/psychiatryczne;</a:t>
            </a:r>
          </a:p>
          <a:p>
            <a:r>
              <a:rPr lang="pl-PL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Współpraca ze szkołą.</a:t>
            </a:r>
            <a:r>
              <a:rPr lang="pl-PL" dirty="0" smtClean="0"/>
              <a:t>;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5120" y="0"/>
            <a:ext cx="94791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Praca z rodzicami</a:t>
            </a:r>
            <a:endParaRPr lang="pl-PL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Zawarcie kontraktu;</a:t>
            </a:r>
          </a:p>
          <a:p>
            <a:r>
              <a:rPr lang="pl-PL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Psychoedukacja (włączenie technik </a:t>
            </a:r>
            <a:r>
              <a:rPr lang="pl-PL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metapoznawczych</a:t>
            </a:r>
            <a:r>
              <a:rPr lang="pl-PL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technik radzenia sobie ze stresem, dieta, higiena dnia);</a:t>
            </a:r>
          </a:p>
          <a:p>
            <a:r>
              <a:rPr lang="pl-PL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Psychoterapia (indywidualna, warsztaty);</a:t>
            </a:r>
          </a:p>
          <a:p>
            <a:endParaRPr lang="pl-PL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praca z dzieckiem</a:t>
            </a:r>
            <a:r>
              <a:rPr lang="pl-PL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</a:t>
            </a:r>
            <a:endParaRPr lang="pl-PL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Nauka prawidłowego oddychania;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Nauka relaksu;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Techniki radzenia sobie ze stresem;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 Strategie </a:t>
            </a:r>
            <a:r>
              <a:rPr lang="pl-PL" dirty="0" err="1" smtClean="0">
                <a:solidFill>
                  <a:schemeClr val="bg1"/>
                </a:solidFill>
              </a:rPr>
              <a:t>metapoznawcze</a:t>
            </a:r>
            <a:r>
              <a:rPr lang="pl-PL" dirty="0" smtClean="0">
                <a:solidFill>
                  <a:schemeClr val="bg1"/>
                </a:solidFill>
              </a:rPr>
              <a:t> –w połączeniu z NFB zwiększają umiejętności nabyte podczas treningu (sprawność i efektywność uczenia się) i pomagają w wykorzystaniu ich w szkole oraz podczas nauki własnej.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Wzmacnianie pracy dziecka – nagradzanie (warunkowanie instrumentalne).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0568" y="0"/>
            <a:ext cx="1134114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9515400" cy="2362274"/>
          </a:xfrm>
        </p:spPr>
        <p:txBody>
          <a:bodyPr>
            <a:normAutofit/>
          </a:bodyPr>
          <a:lstStyle/>
          <a:p>
            <a:r>
              <a:rPr lang="pl-PL" sz="7200" b="1" dirty="0" smtClean="0">
                <a:ln w="10541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Dziękuję</a:t>
            </a:r>
            <a:r>
              <a:rPr lang="pl-PL" sz="7200" b="1" dirty="0" smtClean="0">
                <a:ln w="10541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pl-PL" sz="7200" b="1" dirty="0" smtClean="0">
                <a:ln w="10541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za</a:t>
            </a:r>
            <a:r>
              <a:rPr lang="pl-PL" sz="7200" b="1" dirty="0" smtClean="0">
                <a:ln w="10541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pl-PL" sz="7200" b="1" dirty="0" smtClean="0">
                <a:ln w="10541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uwagę!</a:t>
            </a:r>
            <a:endParaRPr lang="pl-PL" sz="7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pl-PL" b="1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2">
                  <a:lumMod val="50000"/>
                </a:schemeClr>
              </a:solidFill>
            </a:endParaRPr>
          </a:p>
          <a:p>
            <a:pPr algn="ctr">
              <a:buNone/>
            </a:pPr>
            <a:r>
              <a:rPr lang="pl-PL" b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Opracowała</a:t>
            </a:r>
            <a:endParaRPr lang="pl-PL" b="1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2">
                  <a:lumMod val="50000"/>
                </a:schemeClr>
              </a:solidFill>
            </a:endParaRPr>
          </a:p>
          <a:p>
            <a:pPr algn="ctr">
              <a:buNone/>
            </a:pPr>
            <a:r>
              <a:rPr lang="pl-PL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Marta </a:t>
            </a:r>
            <a:r>
              <a:rPr lang="pl-PL" b="1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Siewiera-Pięciak</a:t>
            </a:r>
            <a:endParaRPr lang="pl-PL" b="1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2">
                  <a:lumMod val="50000"/>
                </a:schemeClr>
              </a:solidFill>
            </a:endParaRPr>
          </a:p>
          <a:p>
            <a:pPr algn="ctr">
              <a:buNone/>
            </a:pPr>
            <a:r>
              <a:rPr lang="pl-PL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     Poradnia Psychologiczno-Pedagogiczna nr 3 w Krakowie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lum bright="5000"/>
          </a:blip>
          <a:srcRect/>
          <a:stretch>
            <a:fillRect/>
          </a:stretch>
        </p:blipFill>
        <p:spPr bwMode="auto">
          <a:xfrm>
            <a:off x="0" y="-675456"/>
            <a:ext cx="9144000" cy="9267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effectLst>
                  <a:reflection blurRad="6350" stA="55000" endA="300" endPos="45500" dir="5400000" sy="-100000" algn="bl" rotWithShape="0"/>
                </a:effectLst>
                <a:latin typeface="Arial Black" pitchFamily="34" charset="0"/>
              </a:rPr>
              <a:t>Polska </a:t>
            </a:r>
            <a:endParaRPr lang="pl-PL" b="1" dirty="0">
              <a:effectLst>
                <a:reflection blurRad="6350" stA="55000" endA="300" endPos="45500" dir="5400000" sy="-100000" algn="bl" rotWithShape="0"/>
              </a:effectLst>
              <a:latin typeface="Arial Black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925144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/>
          </a:p>
          <a:p>
            <a:pPr>
              <a:buNone/>
            </a:pPr>
            <a:r>
              <a:rPr lang="pl-PL" dirty="0" smtClean="0"/>
              <a:t>Od 2006 roku w poradniach psychologiczno-pedagogicznych, w szkołach integracyjnych, specjalnych, w ośrodkach szkolno-wychowawczych pojawia się sprzęt do terapii EEG </a:t>
            </a:r>
            <a:r>
              <a:rPr lang="pl-PL" dirty="0" err="1" smtClean="0"/>
              <a:t>Biofeedback</a:t>
            </a:r>
            <a:r>
              <a:rPr lang="pl-PL" dirty="0" smtClean="0"/>
              <a:t>, współfinansowany ze środków Unii Europejskiej. Dzięki środkom z Unii Europejskiej pojawiają się również fundusze na szkolenia pracowników.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0"/>
            <a:ext cx="9887744" cy="7415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ymbol zastępczy tekstu 7"/>
          <p:cNvSpPr>
            <a:spLocks noGrp="1"/>
          </p:cNvSpPr>
          <p:nvPr>
            <p:ph type="body" sz="half" idx="2"/>
          </p:nvPr>
        </p:nvSpPr>
        <p:spPr>
          <a:xfrm>
            <a:off x="-180528" y="5367338"/>
            <a:ext cx="9324528" cy="1662062"/>
          </a:xfrm>
        </p:spPr>
        <p:txBody>
          <a:bodyPr>
            <a:normAutofit/>
          </a:bodyPr>
          <a:lstStyle/>
          <a:p>
            <a:pPr algn="ctr"/>
            <a:r>
              <a:rPr lang="pl-PL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Lynda</a:t>
            </a:r>
            <a:r>
              <a:rPr lang="pl-PL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i Michael Thomsonowie</a:t>
            </a:r>
            <a:endParaRPr lang="pl-PL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1124744"/>
            <a:ext cx="5112568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99176"/>
            <a:ext cx="5004048" cy="6058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lum bright="14000"/>
          </a:blip>
          <a:srcRect/>
          <a:stretch>
            <a:fillRect/>
          </a:stretch>
        </p:blipFill>
        <p:spPr bwMode="auto">
          <a:xfrm>
            <a:off x="-396552" y="0"/>
            <a:ext cx="1017804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Diagnozowanie</a:t>
            </a:r>
            <a:endParaRPr lang="pl-PL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12776"/>
            <a:ext cx="8435280" cy="4713387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pl-PL" b="1" dirty="0" smtClean="0"/>
              <a:t>Analiza dokumentacji medycznej EEG z opisem, zgoda neurologa na podjęcie terapii </a:t>
            </a:r>
            <a:r>
              <a:rPr lang="pl-PL" b="1" dirty="0" err="1" smtClean="0"/>
              <a:t>Nfb</a:t>
            </a:r>
            <a:r>
              <a:rPr lang="pl-PL" b="1" dirty="0" smtClean="0"/>
              <a:t>, epikryzy itp.</a:t>
            </a:r>
          </a:p>
          <a:p>
            <a:pPr marL="514350" indent="-514350">
              <a:buAutoNum type="arabicPeriod"/>
            </a:pPr>
            <a:r>
              <a:rPr lang="pl-PL" b="1" dirty="0" smtClean="0"/>
              <a:t>Analiza dokumentacji psychologicznej.</a:t>
            </a:r>
          </a:p>
          <a:p>
            <a:pPr marL="514350" indent="-514350">
              <a:buAutoNum type="arabicPeriod"/>
            </a:pPr>
            <a:r>
              <a:rPr lang="pl-PL" b="1" dirty="0" smtClean="0"/>
              <a:t>Analiza dokumentacji pedagogicznej.</a:t>
            </a:r>
          </a:p>
          <a:p>
            <a:pPr marL="514350" indent="-514350">
              <a:buAutoNum type="arabicPeriod"/>
            </a:pPr>
            <a:r>
              <a:rPr lang="pl-PL" b="1" dirty="0" smtClean="0"/>
              <a:t>Analiza dokumentacji logopedycznej.</a:t>
            </a:r>
          </a:p>
          <a:p>
            <a:pPr marL="514350" indent="-514350">
              <a:buAutoNum type="arabicPeriod"/>
            </a:pPr>
            <a:r>
              <a:rPr lang="pl-PL" b="1" dirty="0" smtClean="0"/>
              <a:t>Analiza dokumentacji szkolnej/przedszkolnej.</a:t>
            </a:r>
          </a:p>
          <a:p>
            <a:pPr marL="514350" indent="-514350">
              <a:buAutoNum type="arabicPeriod"/>
            </a:pPr>
            <a:endParaRPr lang="pl-PL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lum bright="14000"/>
          </a:blip>
          <a:srcRect/>
          <a:stretch>
            <a:fillRect/>
          </a:stretch>
        </p:blipFill>
        <p:spPr bwMode="auto">
          <a:xfrm>
            <a:off x="-468560" y="0"/>
            <a:ext cx="105456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540568" y="274638"/>
            <a:ext cx="10585176" cy="1143000"/>
          </a:xfrm>
        </p:spPr>
        <p:txBody>
          <a:bodyPr>
            <a:noAutofit/>
          </a:bodyPr>
          <a:lstStyle/>
          <a:p>
            <a:r>
              <a:rPr lang="pl-PL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itchFamily="34" charset="0"/>
              </a:rPr>
              <a:t>Diagnozowanie-ciąg dalszy</a:t>
            </a:r>
            <a:endParaRPr lang="pl-PL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2">
                  <a:lumMod val="50000"/>
                </a:schemeClr>
              </a:solidFill>
              <a:effectLst>
                <a:reflection blurRad="6350" stA="60000" endA="900" endPos="58000" dir="5400000" sy="-100000" algn="bl" rotWithShape="0"/>
              </a:effectLst>
              <a:latin typeface="Arial Black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endParaRPr lang="pl-PL" b="1" dirty="0" smtClean="0"/>
          </a:p>
          <a:p>
            <a:pPr marL="514350" indent="-514350">
              <a:buAutoNum type="arabicPeriod"/>
            </a:pPr>
            <a:endParaRPr lang="pl-PL" b="1" dirty="0" smtClean="0"/>
          </a:p>
          <a:p>
            <a:pPr marL="514350" indent="-514350">
              <a:buAutoNum type="arabicPeriod"/>
            </a:pPr>
            <a:r>
              <a:rPr lang="pl-PL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Przeprowadzanie wywiadów z rodzicami/opiekunami dziecka.</a:t>
            </a:r>
          </a:p>
          <a:p>
            <a:pPr marL="514350" indent="-514350">
              <a:buAutoNum type="arabicPeriod"/>
            </a:pPr>
            <a:r>
              <a:rPr lang="pl-PL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Badanie dziecka (np. testy uwagi, rysunek dziecka – zwł. autoportret)</a:t>
            </a:r>
          </a:p>
          <a:p>
            <a:pPr marL="514350" indent="-514350">
              <a:buAutoNum type="arabicPeriod"/>
            </a:pP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lum bright="1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Badanie wstępne - mapowanie</a:t>
            </a:r>
            <a:endParaRPr lang="pl-PL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None/>
            </a:pPr>
            <a:r>
              <a:rPr lang="pl-PL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Neuroterapeuta</a:t>
            </a:r>
            <a:r>
              <a:rPr lang="pl-PL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wspólnie z superwizorem.</a:t>
            </a:r>
          </a:p>
          <a:p>
            <a:pPr marL="514350" indent="-514350">
              <a:buAutoNum type="arabicPeriod"/>
            </a:pPr>
            <a:r>
              <a:rPr lang="pl-PL" b="1" dirty="0" smtClean="0"/>
              <a:t>Poznawanie pacjenta.</a:t>
            </a:r>
          </a:p>
          <a:p>
            <a:pPr marL="514350" indent="-514350">
              <a:buAutoNum type="arabicPeriod"/>
            </a:pPr>
            <a:r>
              <a:rPr lang="pl-PL" b="1" dirty="0" smtClean="0"/>
              <a:t>Wspólna analiza dokumentacji dziecka.</a:t>
            </a:r>
          </a:p>
          <a:p>
            <a:pPr marL="514350" indent="-514350">
              <a:buAutoNum type="arabicPeriod"/>
            </a:pPr>
            <a:r>
              <a:rPr lang="pl-PL" b="1" dirty="0" smtClean="0"/>
              <a:t>Ustalanie indywidualnego programu terapii dla każdego pacjenta (konieczność zgodności zapisu EEG i występujących objawów – trudności, zaburzeń).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lum bright="7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Black" pitchFamily="34" charset="0"/>
              </a:rPr>
              <a:t>Superwizje</a:t>
            </a:r>
            <a:r>
              <a:rPr lang="pl-PL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Black" pitchFamily="34" charset="0"/>
              </a:rPr>
              <a:t> indywidualne</a:t>
            </a:r>
            <a:endParaRPr lang="pl-PL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Arial Black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pl-PL" b="1" dirty="0" smtClean="0"/>
              <a:t>Dotyczą pracy </a:t>
            </a:r>
            <a:r>
              <a:rPr lang="pl-PL" b="1" dirty="0" err="1" smtClean="0"/>
              <a:t>neuroterapeuty</a:t>
            </a:r>
            <a:r>
              <a:rPr lang="pl-PL" b="1" dirty="0" smtClean="0"/>
              <a:t>, któremu  superwizor zapewnia wsparcie merytoryczne podczas całego toku terapii.</a:t>
            </a:r>
          </a:p>
          <a:p>
            <a:pPr marL="514350" indent="-514350">
              <a:buAutoNum type="arabicPeriod"/>
            </a:pPr>
            <a:r>
              <a:rPr lang="pl-PL" b="1" dirty="0" smtClean="0"/>
              <a:t>Wskazane kontrolne mapowanie przy trudniejszych przypadkach dzieci.</a:t>
            </a:r>
          </a:p>
          <a:p>
            <a:pPr marL="514350" indent="-514350">
              <a:buAutoNum type="arabicPeriod"/>
            </a:pPr>
            <a:r>
              <a:rPr lang="pl-PL" b="1" dirty="0" smtClean="0"/>
              <a:t>Monitorowanie postępów.</a:t>
            </a:r>
          </a:p>
          <a:p>
            <a:pPr marL="514350" indent="-514350">
              <a:buAutoNum type="arabicPeriod"/>
            </a:pPr>
            <a:r>
              <a:rPr lang="pl-PL" b="1" dirty="0" smtClean="0"/>
              <a:t>Ocena skuteczności terapii.</a:t>
            </a:r>
          </a:p>
          <a:p>
            <a:pPr marL="514350" indent="-514350">
              <a:buAutoNum type="arabicPeriod"/>
            </a:pPr>
            <a:r>
              <a:rPr lang="pl-PL" b="1" dirty="0" smtClean="0"/>
              <a:t>Zalecenia na przyszłość.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lum bright="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Nowy model postępowania terapeutycznego w </a:t>
            </a:r>
            <a:r>
              <a:rPr lang="pl-PL" dirty="0" err="1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neuroterapii</a:t>
            </a:r>
            <a:endParaRPr lang="pl-PL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/>
          <a:lstStyle/>
          <a:p>
            <a:r>
              <a:rPr lang="pl-PL" dirty="0" smtClean="0"/>
              <a:t>współpraca terapeuty </a:t>
            </a:r>
            <a:r>
              <a:rPr lang="pl-PL" dirty="0" err="1" smtClean="0"/>
              <a:t>EEG-BFB</a:t>
            </a:r>
            <a:r>
              <a:rPr lang="pl-PL" dirty="0" smtClean="0"/>
              <a:t> i superwizora podczas całego procesu terapii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328</Words>
  <Application>Microsoft Office PowerPoint</Application>
  <PresentationFormat>Pokaz na ekranie (4:3)</PresentationFormat>
  <Paragraphs>54</Paragraphs>
  <Slides>13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4" baseType="lpstr">
      <vt:lpstr>Motyw pakietu Office</vt:lpstr>
      <vt:lpstr> EEG Biofeedback</vt:lpstr>
      <vt:lpstr>Polska </vt:lpstr>
      <vt:lpstr>Slajd 3</vt:lpstr>
      <vt:lpstr>Slajd 4</vt:lpstr>
      <vt:lpstr>Diagnozowanie</vt:lpstr>
      <vt:lpstr>Diagnozowanie-ciąg dalszy</vt:lpstr>
      <vt:lpstr>Badanie wstępne - mapowanie</vt:lpstr>
      <vt:lpstr>Superwizje indywidualne</vt:lpstr>
      <vt:lpstr>Nowy model postępowania terapeutycznego w neuroterapii</vt:lpstr>
      <vt:lpstr>Pomoc terapeutyczna dziecku uczęszczającemu na NFB:</vt:lpstr>
      <vt:lpstr>Praca z rodzicami</vt:lpstr>
      <vt:lpstr>praca z dzieckiem:</vt:lpstr>
      <vt:lpstr>Dziękuję za uwagę!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Marta Pięciak</dc:creator>
  <cp:lastModifiedBy>Sekretariat</cp:lastModifiedBy>
  <cp:revision>53</cp:revision>
  <dcterms:created xsi:type="dcterms:W3CDTF">2012-11-20T16:02:13Z</dcterms:created>
  <dcterms:modified xsi:type="dcterms:W3CDTF">2012-12-04T10:01:05Z</dcterms:modified>
</cp:coreProperties>
</file>