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876" r:id="rId1"/>
  </p:sldMasterIdLst>
  <p:notesMasterIdLst>
    <p:notesMasterId r:id="rId11"/>
  </p:notesMasterIdLst>
  <p:sldIdLst>
    <p:sldId id="256" r:id="rId2"/>
    <p:sldId id="262" r:id="rId3"/>
    <p:sldId id="257" r:id="rId4"/>
    <p:sldId id="263" r:id="rId5"/>
    <p:sldId id="264" r:id="rId6"/>
    <p:sldId id="258" r:id="rId7"/>
    <p:sldId id="259" r:id="rId8"/>
    <p:sldId id="260" r:id="rId9"/>
    <p:sldId id="265" r:id="rId10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38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1FA65F-F333-43E0-B99E-755F00A6A82D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BC962529-1734-4662-90C4-78BEA9647CD6}">
      <dgm:prSet phldrT="[Tekst]"/>
      <dgm:spPr/>
      <dgm:t>
        <a:bodyPr/>
        <a:lstStyle/>
        <a:p>
          <a:r>
            <a:rPr lang="pl-PL" dirty="0" smtClean="0"/>
            <a:t>Koordynacja</a:t>
          </a:r>
          <a:endParaRPr lang="pl-PL" dirty="0"/>
        </a:p>
      </dgm:t>
    </dgm:pt>
    <dgm:pt modelId="{6AC2E1A2-9996-42A2-8302-1BFAD41ACD35}" type="parTrans" cxnId="{DDEE8536-E3BB-4B40-BDB6-621261B6CF3C}">
      <dgm:prSet/>
      <dgm:spPr/>
      <dgm:t>
        <a:bodyPr/>
        <a:lstStyle/>
        <a:p>
          <a:endParaRPr lang="pl-PL"/>
        </a:p>
      </dgm:t>
    </dgm:pt>
    <dgm:pt modelId="{F0378490-8C6D-44D5-8B4F-07A0DA32C21A}" type="sibTrans" cxnId="{DDEE8536-E3BB-4B40-BDB6-621261B6CF3C}">
      <dgm:prSet/>
      <dgm:spPr/>
      <dgm:t>
        <a:bodyPr/>
        <a:lstStyle/>
        <a:p>
          <a:endParaRPr lang="pl-PL"/>
        </a:p>
      </dgm:t>
    </dgm:pt>
    <dgm:pt modelId="{25E77872-0978-4A37-BA3D-6442823BA7EA}">
      <dgm:prSet phldrT="[Tekst]"/>
      <dgm:spPr/>
      <dgm:t>
        <a:bodyPr/>
        <a:lstStyle/>
        <a:p>
          <a:r>
            <a:rPr lang="pl-PL" dirty="0" smtClean="0"/>
            <a:t>Partnerzy</a:t>
          </a:r>
        </a:p>
        <a:p>
          <a:r>
            <a:rPr lang="pl-PL" dirty="0" smtClean="0"/>
            <a:t>(Biblioteka Pedagogiczna,</a:t>
          </a:r>
        </a:p>
        <a:p>
          <a:r>
            <a:rPr lang="pl-PL" dirty="0" smtClean="0"/>
            <a:t>Uczelnia Wyższa)</a:t>
          </a:r>
          <a:endParaRPr lang="pl-PL" dirty="0"/>
        </a:p>
      </dgm:t>
    </dgm:pt>
    <dgm:pt modelId="{15DF5A4D-79F2-46AC-8319-A5381B8608AD}" type="parTrans" cxnId="{BE428C00-8645-4D8D-B8E2-1152688D20C8}">
      <dgm:prSet/>
      <dgm:spPr/>
      <dgm:t>
        <a:bodyPr/>
        <a:lstStyle/>
        <a:p>
          <a:endParaRPr lang="pl-PL"/>
        </a:p>
      </dgm:t>
    </dgm:pt>
    <dgm:pt modelId="{3FD94878-397A-4709-AA6B-06CEE0167654}" type="sibTrans" cxnId="{BE428C00-8645-4D8D-B8E2-1152688D20C8}">
      <dgm:prSet/>
      <dgm:spPr/>
      <dgm:t>
        <a:bodyPr/>
        <a:lstStyle/>
        <a:p>
          <a:endParaRPr lang="pl-PL"/>
        </a:p>
      </dgm:t>
    </dgm:pt>
    <dgm:pt modelId="{935AE4CF-6EE3-453B-B95D-AF2CCBBD8076}">
      <dgm:prSet phldrT="[Tekst]"/>
      <dgm:spPr/>
      <dgm:t>
        <a:bodyPr/>
        <a:lstStyle/>
        <a:p>
          <a:r>
            <a:rPr lang="pl-PL" dirty="0" smtClean="0"/>
            <a:t>Samorząd</a:t>
          </a:r>
        </a:p>
        <a:p>
          <a:r>
            <a:rPr lang="pl-PL" dirty="0" smtClean="0"/>
            <a:t>(Wydział Edukacji)</a:t>
          </a:r>
          <a:endParaRPr lang="pl-PL" dirty="0"/>
        </a:p>
      </dgm:t>
    </dgm:pt>
    <dgm:pt modelId="{5A8D1C09-8FA0-4E75-ADC1-70C941CF3B41}" type="parTrans" cxnId="{38A336FC-3E73-48BA-94B9-B55A56D34829}">
      <dgm:prSet/>
      <dgm:spPr/>
      <dgm:t>
        <a:bodyPr/>
        <a:lstStyle/>
        <a:p>
          <a:endParaRPr lang="pl-PL"/>
        </a:p>
      </dgm:t>
    </dgm:pt>
    <dgm:pt modelId="{69715187-B85E-461E-B62A-773BC207BA5E}" type="sibTrans" cxnId="{38A336FC-3E73-48BA-94B9-B55A56D34829}">
      <dgm:prSet/>
      <dgm:spPr/>
      <dgm:t>
        <a:bodyPr/>
        <a:lstStyle/>
        <a:p>
          <a:endParaRPr lang="pl-PL"/>
        </a:p>
      </dgm:t>
    </dgm:pt>
    <dgm:pt modelId="{837C48B9-A582-4537-8E44-2DB7E5B55088}">
      <dgm:prSet phldrT="[Tekst]"/>
      <dgm:spPr/>
      <dgm:t>
        <a:bodyPr/>
        <a:lstStyle/>
        <a:p>
          <a:r>
            <a:rPr lang="pl-PL" dirty="0" smtClean="0"/>
            <a:t>Szkoła/Placówka</a:t>
          </a:r>
          <a:endParaRPr lang="pl-PL" dirty="0"/>
        </a:p>
      </dgm:t>
    </dgm:pt>
    <dgm:pt modelId="{F1BB76E5-790F-492F-849D-3CFB26B6B84A}" type="parTrans" cxnId="{009A6E0A-9F45-4A0E-8E7C-A46F1150F7AF}">
      <dgm:prSet/>
      <dgm:spPr/>
      <dgm:t>
        <a:bodyPr/>
        <a:lstStyle/>
        <a:p>
          <a:endParaRPr lang="pl-PL"/>
        </a:p>
      </dgm:t>
    </dgm:pt>
    <dgm:pt modelId="{958ED3BD-FA90-429D-B557-BB1BE81F037C}" type="sibTrans" cxnId="{009A6E0A-9F45-4A0E-8E7C-A46F1150F7AF}">
      <dgm:prSet/>
      <dgm:spPr/>
      <dgm:t>
        <a:bodyPr/>
        <a:lstStyle/>
        <a:p>
          <a:endParaRPr lang="pl-PL"/>
        </a:p>
      </dgm:t>
    </dgm:pt>
    <dgm:pt modelId="{25345A7A-FFE0-454A-866B-400817B20008}">
      <dgm:prSet phldrT="[Tekst]"/>
      <dgm:spPr/>
      <dgm:t>
        <a:bodyPr/>
        <a:lstStyle/>
        <a:p>
          <a:r>
            <a:rPr lang="pl-PL" dirty="0" smtClean="0"/>
            <a:t>PPP</a:t>
          </a:r>
          <a:endParaRPr lang="pl-PL" dirty="0"/>
        </a:p>
      </dgm:t>
    </dgm:pt>
    <dgm:pt modelId="{A1064BDE-4079-4BCD-ACDC-FB20173CF5D7}" type="parTrans" cxnId="{66C17AFF-383F-4B19-ABDB-4CDAA517A9E9}">
      <dgm:prSet/>
      <dgm:spPr/>
      <dgm:t>
        <a:bodyPr/>
        <a:lstStyle/>
        <a:p>
          <a:endParaRPr lang="pl-PL"/>
        </a:p>
      </dgm:t>
    </dgm:pt>
    <dgm:pt modelId="{34B55042-F85C-4B61-93FE-622F607BB8B8}" type="sibTrans" cxnId="{66C17AFF-383F-4B19-ABDB-4CDAA517A9E9}">
      <dgm:prSet/>
      <dgm:spPr/>
      <dgm:t>
        <a:bodyPr/>
        <a:lstStyle/>
        <a:p>
          <a:endParaRPr lang="pl-PL"/>
        </a:p>
      </dgm:t>
    </dgm:pt>
    <dgm:pt modelId="{EFC0D0AC-088F-4909-89DE-DDD21EE1DC81}" type="pres">
      <dgm:prSet presAssocID="{A71FA65F-F333-43E0-B99E-755F00A6A82D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9BB8DA08-D0FB-4326-801B-58AE4A0D7170}" type="pres">
      <dgm:prSet presAssocID="{A71FA65F-F333-43E0-B99E-755F00A6A82D}" presName="matrix" presStyleCnt="0"/>
      <dgm:spPr/>
    </dgm:pt>
    <dgm:pt modelId="{946AB690-C2BD-41C6-929A-BC7C7F008869}" type="pres">
      <dgm:prSet presAssocID="{A71FA65F-F333-43E0-B99E-755F00A6A82D}" presName="tile1" presStyleLbl="node1" presStyleIdx="0" presStyleCnt="4"/>
      <dgm:spPr/>
      <dgm:t>
        <a:bodyPr/>
        <a:lstStyle/>
        <a:p>
          <a:endParaRPr lang="pl-PL"/>
        </a:p>
      </dgm:t>
    </dgm:pt>
    <dgm:pt modelId="{15770CC7-ECD3-4374-B66D-806CEDEC721B}" type="pres">
      <dgm:prSet presAssocID="{A71FA65F-F333-43E0-B99E-755F00A6A82D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1234727-F191-442C-ABF6-EAC30BD01351}" type="pres">
      <dgm:prSet presAssocID="{A71FA65F-F333-43E0-B99E-755F00A6A82D}" presName="tile2" presStyleLbl="node1" presStyleIdx="1" presStyleCnt="4"/>
      <dgm:spPr/>
      <dgm:t>
        <a:bodyPr/>
        <a:lstStyle/>
        <a:p>
          <a:endParaRPr lang="pl-PL"/>
        </a:p>
      </dgm:t>
    </dgm:pt>
    <dgm:pt modelId="{658CCC0C-099D-4A5D-A5CE-6F5A57B49A81}" type="pres">
      <dgm:prSet presAssocID="{A71FA65F-F333-43E0-B99E-755F00A6A82D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FC52EF79-312D-42DA-8CF1-2BCBE956D27B}" type="pres">
      <dgm:prSet presAssocID="{A71FA65F-F333-43E0-B99E-755F00A6A82D}" presName="tile3" presStyleLbl="node1" presStyleIdx="2" presStyleCnt="4"/>
      <dgm:spPr/>
      <dgm:t>
        <a:bodyPr/>
        <a:lstStyle/>
        <a:p>
          <a:endParaRPr lang="pl-PL"/>
        </a:p>
      </dgm:t>
    </dgm:pt>
    <dgm:pt modelId="{FDAC517E-4940-4FA0-B3DA-5A5EFB9D8F1B}" type="pres">
      <dgm:prSet presAssocID="{A71FA65F-F333-43E0-B99E-755F00A6A82D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FD56C38-E14E-4C83-B365-2A8F1B0B3E30}" type="pres">
      <dgm:prSet presAssocID="{A71FA65F-F333-43E0-B99E-755F00A6A82D}" presName="tile4" presStyleLbl="node1" presStyleIdx="3" presStyleCnt="4"/>
      <dgm:spPr/>
      <dgm:t>
        <a:bodyPr/>
        <a:lstStyle/>
        <a:p>
          <a:endParaRPr lang="pl-PL"/>
        </a:p>
      </dgm:t>
    </dgm:pt>
    <dgm:pt modelId="{AAD63E2D-53AB-44BA-B62F-F69C85A64C2A}" type="pres">
      <dgm:prSet presAssocID="{A71FA65F-F333-43E0-B99E-755F00A6A82D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B1C4F13-C505-45B6-982C-710E1795FB55}" type="pres">
      <dgm:prSet presAssocID="{A71FA65F-F333-43E0-B99E-755F00A6A82D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pl-PL"/>
        </a:p>
      </dgm:t>
    </dgm:pt>
  </dgm:ptLst>
  <dgm:cxnLst>
    <dgm:cxn modelId="{69A56084-3AF4-45CD-9597-E71C0B5132F8}" type="presOf" srcId="{25E77872-0978-4A37-BA3D-6442823BA7EA}" destId="{946AB690-C2BD-41C6-929A-BC7C7F008869}" srcOrd="0" destOrd="0" presId="urn:microsoft.com/office/officeart/2005/8/layout/matrix1"/>
    <dgm:cxn modelId="{CCB222F6-A519-42E3-B372-A9DE4C7A53FB}" type="presOf" srcId="{935AE4CF-6EE3-453B-B95D-AF2CCBBD8076}" destId="{658CCC0C-099D-4A5D-A5CE-6F5A57B49A81}" srcOrd="1" destOrd="0" presId="urn:microsoft.com/office/officeart/2005/8/layout/matrix1"/>
    <dgm:cxn modelId="{108591AB-D89F-4287-883E-97F31A1A69A2}" type="presOf" srcId="{BC962529-1734-4662-90C4-78BEA9647CD6}" destId="{6B1C4F13-C505-45B6-982C-710E1795FB55}" srcOrd="0" destOrd="0" presId="urn:microsoft.com/office/officeart/2005/8/layout/matrix1"/>
    <dgm:cxn modelId="{5A7E4D52-BC66-439C-9809-3F5EFEEDB7F4}" type="presOf" srcId="{25345A7A-FFE0-454A-866B-400817B20008}" destId="{7FD56C38-E14E-4C83-B365-2A8F1B0B3E30}" srcOrd="0" destOrd="0" presId="urn:microsoft.com/office/officeart/2005/8/layout/matrix1"/>
    <dgm:cxn modelId="{BE428C00-8645-4D8D-B8E2-1152688D20C8}" srcId="{BC962529-1734-4662-90C4-78BEA9647CD6}" destId="{25E77872-0978-4A37-BA3D-6442823BA7EA}" srcOrd="0" destOrd="0" parTransId="{15DF5A4D-79F2-46AC-8319-A5381B8608AD}" sibTransId="{3FD94878-397A-4709-AA6B-06CEE0167654}"/>
    <dgm:cxn modelId="{19833907-7E25-4648-AD52-9702A336A192}" type="presOf" srcId="{25E77872-0978-4A37-BA3D-6442823BA7EA}" destId="{15770CC7-ECD3-4374-B66D-806CEDEC721B}" srcOrd="1" destOrd="0" presId="urn:microsoft.com/office/officeart/2005/8/layout/matrix1"/>
    <dgm:cxn modelId="{59C61024-DEC1-4CE4-AB28-6F11BD9085CB}" type="presOf" srcId="{837C48B9-A582-4537-8E44-2DB7E5B55088}" destId="{FDAC517E-4940-4FA0-B3DA-5A5EFB9D8F1B}" srcOrd="1" destOrd="0" presId="urn:microsoft.com/office/officeart/2005/8/layout/matrix1"/>
    <dgm:cxn modelId="{DDEE8536-E3BB-4B40-BDB6-621261B6CF3C}" srcId="{A71FA65F-F333-43E0-B99E-755F00A6A82D}" destId="{BC962529-1734-4662-90C4-78BEA9647CD6}" srcOrd="0" destOrd="0" parTransId="{6AC2E1A2-9996-42A2-8302-1BFAD41ACD35}" sibTransId="{F0378490-8C6D-44D5-8B4F-07A0DA32C21A}"/>
    <dgm:cxn modelId="{66C17AFF-383F-4B19-ABDB-4CDAA517A9E9}" srcId="{BC962529-1734-4662-90C4-78BEA9647CD6}" destId="{25345A7A-FFE0-454A-866B-400817B20008}" srcOrd="3" destOrd="0" parTransId="{A1064BDE-4079-4BCD-ACDC-FB20173CF5D7}" sibTransId="{34B55042-F85C-4B61-93FE-622F607BB8B8}"/>
    <dgm:cxn modelId="{7C4B8BDF-27C2-41A9-A6FD-5B50A4852CE6}" type="presOf" srcId="{837C48B9-A582-4537-8E44-2DB7E5B55088}" destId="{FC52EF79-312D-42DA-8CF1-2BCBE956D27B}" srcOrd="0" destOrd="0" presId="urn:microsoft.com/office/officeart/2005/8/layout/matrix1"/>
    <dgm:cxn modelId="{F160EAB4-A2F9-4D36-8AF8-A993A7AE6BEE}" type="presOf" srcId="{935AE4CF-6EE3-453B-B95D-AF2CCBBD8076}" destId="{71234727-F191-442C-ABF6-EAC30BD01351}" srcOrd="0" destOrd="0" presId="urn:microsoft.com/office/officeart/2005/8/layout/matrix1"/>
    <dgm:cxn modelId="{009A6E0A-9F45-4A0E-8E7C-A46F1150F7AF}" srcId="{BC962529-1734-4662-90C4-78BEA9647CD6}" destId="{837C48B9-A582-4537-8E44-2DB7E5B55088}" srcOrd="2" destOrd="0" parTransId="{F1BB76E5-790F-492F-849D-3CFB26B6B84A}" sibTransId="{958ED3BD-FA90-429D-B557-BB1BE81F037C}"/>
    <dgm:cxn modelId="{CE702461-A41E-4546-BD1A-D380EEB7BD54}" type="presOf" srcId="{25345A7A-FFE0-454A-866B-400817B20008}" destId="{AAD63E2D-53AB-44BA-B62F-F69C85A64C2A}" srcOrd="1" destOrd="0" presId="urn:microsoft.com/office/officeart/2005/8/layout/matrix1"/>
    <dgm:cxn modelId="{38A336FC-3E73-48BA-94B9-B55A56D34829}" srcId="{BC962529-1734-4662-90C4-78BEA9647CD6}" destId="{935AE4CF-6EE3-453B-B95D-AF2CCBBD8076}" srcOrd="1" destOrd="0" parTransId="{5A8D1C09-8FA0-4E75-ADC1-70C941CF3B41}" sibTransId="{69715187-B85E-461E-B62A-773BC207BA5E}"/>
    <dgm:cxn modelId="{D57CA6C3-5E40-4C6C-B04F-0D804972642F}" type="presOf" srcId="{A71FA65F-F333-43E0-B99E-755F00A6A82D}" destId="{EFC0D0AC-088F-4909-89DE-DDD21EE1DC81}" srcOrd="0" destOrd="0" presId="urn:microsoft.com/office/officeart/2005/8/layout/matrix1"/>
    <dgm:cxn modelId="{0C96A088-DA71-4FB7-AA85-B04CAD2E00EF}" type="presParOf" srcId="{EFC0D0AC-088F-4909-89DE-DDD21EE1DC81}" destId="{9BB8DA08-D0FB-4326-801B-58AE4A0D7170}" srcOrd="0" destOrd="0" presId="urn:microsoft.com/office/officeart/2005/8/layout/matrix1"/>
    <dgm:cxn modelId="{A7DA0F4F-F01F-45C8-A509-746FF22FAEF1}" type="presParOf" srcId="{9BB8DA08-D0FB-4326-801B-58AE4A0D7170}" destId="{946AB690-C2BD-41C6-929A-BC7C7F008869}" srcOrd="0" destOrd="0" presId="urn:microsoft.com/office/officeart/2005/8/layout/matrix1"/>
    <dgm:cxn modelId="{857F4B02-1636-4EB3-A6F7-FB7F57EE016A}" type="presParOf" srcId="{9BB8DA08-D0FB-4326-801B-58AE4A0D7170}" destId="{15770CC7-ECD3-4374-B66D-806CEDEC721B}" srcOrd="1" destOrd="0" presId="urn:microsoft.com/office/officeart/2005/8/layout/matrix1"/>
    <dgm:cxn modelId="{4BC9E5C4-A0B0-4A21-9D86-AB8BA82AA573}" type="presParOf" srcId="{9BB8DA08-D0FB-4326-801B-58AE4A0D7170}" destId="{71234727-F191-442C-ABF6-EAC30BD01351}" srcOrd="2" destOrd="0" presId="urn:microsoft.com/office/officeart/2005/8/layout/matrix1"/>
    <dgm:cxn modelId="{0E2F9D4E-CE4D-4855-842E-60D20EA86E2C}" type="presParOf" srcId="{9BB8DA08-D0FB-4326-801B-58AE4A0D7170}" destId="{658CCC0C-099D-4A5D-A5CE-6F5A57B49A81}" srcOrd="3" destOrd="0" presId="urn:microsoft.com/office/officeart/2005/8/layout/matrix1"/>
    <dgm:cxn modelId="{67521C19-0753-4D10-83A7-B11F7D84C427}" type="presParOf" srcId="{9BB8DA08-D0FB-4326-801B-58AE4A0D7170}" destId="{FC52EF79-312D-42DA-8CF1-2BCBE956D27B}" srcOrd="4" destOrd="0" presId="urn:microsoft.com/office/officeart/2005/8/layout/matrix1"/>
    <dgm:cxn modelId="{C9BE4DBF-BF1E-43DE-864F-2E0E6FBC69F4}" type="presParOf" srcId="{9BB8DA08-D0FB-4326-801B-58AE4A0D7170}" destId="{FDAC517E-4940-4FA0-B3DA-5A5EFB9D8F1B}" srcOrd="5" destOrd="0" presId="urn:microsoft.com/office/officeart/2005/8/layout/matrix1"/>
    <dgm:cxn modelId="{2C53FBDF-4E72-4ACE-A0F0-32351D6FDC92}" type="presParOf" srcId="{9BB8DA08-D0FB-4326-801B-58AE4A0D7170}" destId="{7FD56C38-E14E-4C83-B365-2A8F1B0B3E30}" srcOrd="6" destOrd="0" presId="urn:microsoft.com/office/officeart/2005/8/layout/matrix1"/>
    <dgm:cxn modelId="{1BCBC919-1653-463C-9539-15F52C0C81A7}" type="presParOf" srcId="{9BB8DA08-D0FB-4326-801B-58AE4A0D7170}" destId="{AAD63E2D-53AB-44BA-B62F-F69C85A64C2A}" srcOrd="7" destOrd="0" presId="urn:microsoft.com/office/officeart/2005/8/layout/matrix1"/>
    <dgm:cxn modelId="{1312E447-5216-4F34-84C6-032D9615554F}" type="presParOf" srcId="{EFC0D0AC-088F-4909-89DE-DDD21EE1DC81}" destId="{6B1C4F13-C505-45B6-982C-710E1795FB55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46AB690-C2BD-41C6-929A-BC7C7F008869}">
      <dsp:nvSpPr>
        <dsp:cNvPr id="0" name=""/>
        <dsp:cNvSpPr/>
      </dsp:nvSpPr>
      <dsp:spPr>
        <a:xfrm rot="16200000">
          <a:off x="508000" y="-508000"/>
          <a:ext cx="2032000" cy="30480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Partnerzy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(Biblioteka Pedagogiczna,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Uczelnia Wyższa)</a:t>
          </a:r>
          <a:endParaRPr lang="pl-PL" sz="2000" kern="1200" dirty="0"/>
        </a:p>
      </dsp:txBody>
      <dsp:txXfrm rot="16200000">
        <a:off x="762000" y="-762000"/>
        <a:ext cx="1524000" cy="3048000"/>
      </dsp:txXfrm>
    </dsp:sp>
    <dsp:sp modelId="{71234727-F191-442C-ABF6-EAC30BD01351}">
      <dsp:nvSpPr>
        <dsp:cNvPr id="0" name=""/>
        <dsp:cNvSpPr/>
      </dsp:nvSpPr>
      <dsp:spPr>
        <a:xfrm>
          <a:off x="3048000" y="0"/>
          <a:ext cx="3048000" cy="20320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Samorząd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(Wydział Edukacji)</a:t>
          </a:r>
          <a:endParaRPr lang="pl-PL" sz="2000" kern="1200" dirty="0"/>
        </a:p>
      </dsp:txBody>
      <dsp:txXfrm>
        <a:off x="3048000" y="0"/>
        <a:ext cx="3048000" cy="1524000"/>
      </dsp:txXfrm>
    </dsp:sp>
    <dsp:sp modelId="{FC52EF79-312D-42DA-8CF1-2BCBE956D27B}">
      <dsp:nvSpPr>
        <dsp:cNvPr id="0" name=""/>
        <dsp:cNvSpPr/>
      </dsp:nvSpPr>
      <dsp:spPr>
        <a:xfrm rot="10800000">
          <a:off x="0" y="2032000"/>
          <a:ext cx="3048000" cy="20320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Szkoła/Placówka</a:t>
          </a:r>
          <a:endParaRPr lang="pl-PL" sz="2000" kern="1200" dirty="0"/>
        </a:p>
      </dsp:txBody>
      <dsp:txXfrm rot="10800000">
        <a:off x="0" y="2539999"/>
        <a:ext cx="3048000" cy="1524000"/>
      </dsp:txXfrm>
    </dsp:sp>
    <dsp:sp modelId="{7FD56C38-E14E-4C83-B365-2A8F1B0B3E30}">
      <dsp:nvSpPr>
        <dsp:cNvPr id="0" name=""/>
        <dsp:cNvSpPr/>
      </dsp:nvSpPr>
      <dsp:spPr>
        <a:xfrm rot="5400000">
          <a:off x="3556000" y="1523999"/>
          <a:ext cx="2032000" cy="30480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PPP</a:t>
          </a:r>
          <a:endParaRPr lang="pl-PL" sz="2000" kern="1200" dirty="0"/>
        </a:p>
      </dsp:txBody>
      <dsp:txXfrm rot="5400000">
        <a:off x="3810000" y="1777999"/>
        <a:ext cx="1524000" cy="3048000"/>
      </dsp:txXfrm>
    </dsp:sp>
    <dsp:sp modelId="{6B1C4F13-C505-45B6-982C-710E1795FB55}">
      <dsp:nvSpPr>
        <dsp:cNvPr id="0" name=""/>
        <dsp:cNvSpPr/>
      </dsp:nvSpPr>
      <dsp:spPr>
        <a:xfrm>
          <a:off x="2133600" y="1523999"/>
          <a:ext cx="1828800" cy="1016000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Koordynacja</a:t>
          </a:r>
          <a:endParaRPr lang="pl-PL" sz="2000" kern="1200" dirty="0"/>
        </a:p>
      </dsp:txBody>
      <dsp:txXfrm>
        <a:off x="2133600" y="1523999"/>
        <a:ext cx="1828800" cy="1016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3736AD-0755-4A48-B1C4-8638DF918C41}" type="datetimeFigureOut">
              <a:rPr lang="pl-PL" smtClean="0"/>
              <a:pPr/>
              <a:t>2015-11-19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51CC87-E0DC-4AF3-B5A3-908F4100493F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1CC87-E0DC-4AF3-B5A3-908F4100493F}" type="slidenum">
              <a:rPr lang="pl-PL" smtClean="0"/>
              <a:pPr/>
              <a:t>7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2015-11-19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2015-11-19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2015-11-19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2015-11-19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2015-11-19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2015-11-19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2015-11-19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2015-11-19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2015-11-19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2015-11-19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2015-11-19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21E02-25CB-4963-84BC-0813985E7D90}" type="datetimeFigureOut">
              <a:rPr lang="pl-PL" smtClean="0"/>
              <a:pPr/>
              <a:t>2015-11-19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Perspektywa PPP</a:t>
            </a:r>
            <a:endParaRPr lang="pl-PL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4" name="Obraz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Prostokąt 4"/>
          <p:cNvSpPr/>
          <p:nvPr/>
        </p:nvSpPr>
        <p:spPr>
          <a:xfrm>
            <a:off x="0" y="1"/>
            <a:ext cx="9144000" cy="6857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pl-PL" sz="3600" b="1" dirty="0" smtClean="0">
                <a:latin typeface="Times New Roman" pitchFamily="18" charset="0"/>
                <a:cs typeface="Times New Roman" pitchFamily="18" charset="0"/>
              </a:rPr>
              <a:t>„ </a:t>
            </a:r>
            <a:r>
              <a:rPr lang="pl-PL" sz="3600" b="1" i="1" dirty="0" smtClean="0">
                <a:latin typeface="Times New Roman" pitchFamily="18" charset="0"/>
                <a:cs typeface="Times New Roman" pitchFamily="18" charset="0"/>
              </a:rPr>
              <a:t>Nowa jakość edukacji w Gminie Miejskiej Kraków </a:t>
            </a:r>
            <a:br>
              <a:rPr lang="pl-PL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3600" b="1" i="1" dirty="0" smtClean="0">
                <a:latin typeface="Times New Roman" pitchFamily="18" charset="0"/>
                <a:cs typeface="Times New Roman" pitchFamily="18" charset="0"/>
              </a:rPr>
              <a:t>w ramach nowej formuły kompleksowego wspomagania szkół</a:t>
            </a:r>
            <a:r>
              <a:rPr lang="pl-PL" sz="3600" b="1" dirty="0" smtClean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algn="ctr">
              <a:lnSpc>
                <a:spcPct val="90000"/>
              </a:lnSpc>
            </a:pPr>
            <a:endParaRPr lang="pl-PL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</a:pPr>
            <a:endParaRPr lang="pl-PL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</a:pPr>
            <a:r>
              <a:rPr lang="pl-PL" sz="3600" b="1" dirty="0" smtClean="0">
                <a:latin typeface="Times New Roman" pitchFamily="18" charset="0"/>
                <a:cs typeface="Times New Roman" pitchFamily="18" charset="0"/>
              </a:rPr>
              <a:t>Projekt pilotażowy</a:t>
            </a:r>
          </a:p>
          <a:p>
            <a:pPr algn="ctr">
              <a:lnSpc>
                <a:spcPct val="90000"/>
              </a:lnSpc>
            </a:pPr>
            <a:r>
              <a:rPr lang="pl-PL" sz="3600" b="1" dirty="0" smtClean="0">
                <a:latin typeface="Times New Roman" pitchFamily="18" charset="0"/>
                <a:cs typeface="Times New Roman" pitchFamily="18" charset="0"/>
              </a:rPr>
              <a:t>Czas realizacji: styczeń-grudzień 2015</a:t>
            </a:r>
          </a:p>
          <a:p>
            <a:pPr algn="ctr">
              <a:lnSpc>
                <a:spcPct val="90000"/>
              </a:lnSpc>
            </a:pPr>
            <a:endParaRPr lang="pl-PL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</a:pPr>
            <a:endParaRPr lang="pl-PL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</a:pPr>
            <a:endParaRPr lang="pl-PL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</a:pPr>
            <a:endParaRPr lang="pl-PL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</a:pPr>
            <a:r>
              <a:rPr lang="pl-PL" sz="2400" b="1" dirty="0" smtClean="0">
                <a:latin typeface="Times New Roman" pitchFamily="18" charset="0"/>
                <a:cs typeface="Times New Roman" pitchFamily="18" charset="0"/>
              </a:rPr>
              <a:t>Projekt finansowany ze środków Gminy Miejskiej Kraków</a:t>
            </a:r>
            <a:r>
              <a:rPr lang="pl-PL" b="1" dirty="0" smtClean="0">
                <a:latin typeface="Calibri Light"/>
              </a:rPr>
              <a:t/>
            </a:r>
            <a:br>
              <a:rPr lang="pl-PL" b="1" dirty="0" smtClean="0">
                <a:latin typeface="Calibri Light"/>
              </a:rPr>
            </a:br>
            <a:endParaRPr lang="pl-PL" b="1" dirty="0">
              <a:latin typeface="Calibri Light"/>
            </a:endParaRPr>
          </a:p>
        </p:txBody>
      </p:sp>
      <p:pic>
        <p:nvPicPr>
          <p:cNvPr id="6" name="Picture 2" descr="https://lh6.googleusercontent.com/-0vXycSKja0CZ1rGZxvkERcSA6Wdls0_vr0fd45zIRAzUrLNj4b_EBDBx5QYzfI23OTyzsiJc0XTvBi9ndSEjxLo31k6v01K2JCvQH3JxJilcKgf5b61wxHybMng_YXQAxgNHNk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293096"/>
            <a:ext cx="1296144" cy="93610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Obraz 19" descr="http://ksdz.pzo.edu.pl/pluginfile.php/126/block_html/content/PPP%20nr%20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16217" y="4221088"/>
            <a:ext cx="1152127" cy="1008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rc_mi" descr="http://www.rebrandblog.pl/wp-content/uploads/2012/04/KRK-new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83968" y="4509120"/>
            <a:ext cx="1008112" cy="504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323528" y="476672"/>
            <a:ext cx="8496944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l-PL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pl-PL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Cel ogólny:</a:t>
            </a:r>
            <a:endParaRPr lang="pl-PL" sz="36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pl-PL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pl-PL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opracowanie nowej formuły kompleksowego wspomagania szkół w Gminie Miejskiej Kraków realizowanej od roku 2016 r.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Cele szczegółowe:</a:t>
            </a:r>
            <a:endParaRPr lang="pl-PL" sz="20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pl-PL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określenie warunków niezbędnych dla realizacji wspomagania zgodnie z wymogami       prawa przez pracowników poradni psychologiczno-pedagogicznych</a:t>
            </a:r>
            <a:endParaRPr lang="pl-PL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pl-PL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wypracowanie skutecznego systemu koordynacji działań realizowanych przez PPP </a:t>
            </a:r>
            <a:br>
              <a:rPr lang="pl-PL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pl-PL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 zakresie wspomagania rozwoju szkół uwzględniając kierunki władz oświatowych </a:t>
            </a:r>
            <a:br>
              <a:rPr lang="pl-PL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pl-PL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 wewnętrzne potrzeby poszczególnych placówek.</a:t>
            </a:r>
            <a:endParaRPr lang="pl-PL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pl-PL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określenie potrzeb szkół w kompleksowym i długofalowym planowaniu własnego rozwoju w nowej formule wspomagania</a:t>
            </a:r>
            <a:endParaRPr lang="pl-PL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pl-PL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sprawdzenie funkcjonalności i przydatności sieci współpracy i samokształcenia </a:t>
            </a:r>
            <a:br>
              <a:rPr lang="pl-PL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pl-PL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 zakresie wspomagania metodycznego i merytorycznego dyrektorów, nauczycieli </a:t>
            </a:r>
            <a:br>
              <a:rPr lang="pl-PL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pl-PL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 specjalistów</a:t>
            </a:r>
            <a:endParaRPr lang="pl-PL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pl-PL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poznanie obszarów wymagających szczególnego wparcia w momencie realizacji zadań nowej formuły wspomagania zgodnie z zaleceniami wynikającym z aktów prawnych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pl-PL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wypracowanie systemu współpracy instytucji wspomagających szkoły </a:t>
            </a:r>
            <a:endParaRPr lang="pl-PL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pl-PL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Model  systemu</a:t>
            </a:r>
            <a:endParaRPr lang="pl-PL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457200" y="980728"/>
            <a:ext cx="8507288" cy="5688632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6" name="Prostokąt 5"/>
          <p:cNvSpPr/>
          <p:nvPr/>
        </p:nvSpPr>
        <p:spPr>
          <a:xfrm>
            <a:off x="467544" y="980728"/>
            <a:ext cx="6912768" cy="172819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>
                <a:solidFill>
                  <a:srgbClr val="002060"/>
                </a:solidFill>
              </a:rPr>
              <a:t>Zespół koordynacyjny:</a:t>
            </a:r>
          </a:p>
          <a:p>
            <a:pPr algn="just"/>
            <a:r>
              <a:rPr lang="pl-PL" dirty="0" smtClean="0">
                <a:solidFill>
                  <a:srgbClr val="002060"/>
                </a:solidFill>
              </a:rPr>
              <a:t>2 koordynatorów administracyjno-merytorycznych (dyrektorzy 2 PPP)</a:t>
            </a:r>
          </a:p>
          <a:p>
            <a:pPr algn="just"/>
            <a:endParaRPr lang="pl-PL" i="1" u="sng" dirty="0" smtClean="0">
              <a:solidFill>
                <a:srgbClr val="002060"/>
              </a:solidFill>
            </a:endParaRPr>
          </a:p>
          <a:p>
            <a:pPr algn="just"/>
            <a:r>
              <a:rPr lang="pl-PL" i="1" u="sng" dirty="0" smtClean="0">
                <a:solidFill>
                  <a:srgbClr val="002060"/>
                </a:solidFill>
              </a:rPr>
              <a:t>2 koordynatorów merytorycznych (doradcy metodyczni)</a:t>
            </a:r>
          </a:p>
          <a:p>
            <a:pPr algn="just"/>
            <a:r>
              <a:rPr lang="pl-PL" i="1" u="sng" dirty="0" smtClean="0">
                <a:solidFill>
                  <a:srgbClr val="002060"/>
                </a:solidFill>
              </a:rPr>
              <a:t>2 pracowników administracyjnych</a:t>
            </a:r>
          </a:p>
          <a:p>
            <a:pPr algn="ctr"/>
            <a:endParaRPr lang="pl-PL" dirty="0"/>
          </a:p>
        </p:txBody>
      </p:sp>
      <p:sp>
        <p:nvSpPr>
          <p:cNvPr id="7" name="Prostokąt 6"/>
          <p:cNvSpPr/>
          <p:nvPr/>
        </p:nvSpPr>
        <p:spPr>
          <a:xfrm>
            <a:off x="1691680" y="3140968"/>
            <a:ext cx="3888432" cy="86409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>
                <a:solidFill>
                  <a:srgbClr val="002060"/>
                </a:solidFill>
              </a:rPr>
              <a:t>Realizatorzy  z  PPP (pracownicy PPP):</a:t>
            </a:r>
          </a:p>
          <a:p>
            <a:pPr algn="ctr"/>
            <a:r>
              <a:rPr lang="pl-PL" u="sng" dirty="0" smtClean="0">
                <a:solidFill>
                  <a:srgbClr val="002060"/>
                </a:solidFill>
              </a:rPr>
              <a:t>30 Organizatorów Rozwoju Szkoły (ORS)</a:t>
            </a:r>
          </a:p>
          <a:p>
            <a:pPr algn="ctr"/>
            <a:endParaRPr lang="pl-PL" dirty="0"/>
          </a:p>
        </p:txBody>
      </p:sp>
      <p:sp>
        <p:nvSpPr>
          <p:cNvPr id="8" name="Prostokąt 7"/>
          <p:cNvSpPr/>
          <p:nvPr/>
        </p:nvSpPr>
        <p:spPr>
          <a:xfrm>
            <a:off x="2843808" y="4149080"/>
            <a:ext cx="4176464" cy="93610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>
                <a:solidFill>
                  <a:srgbClr val="002060"/>
                </a:solidFill>
              </a:rPr>
              <a:t>Realizatorzy ze szkół (21 szkół):</a:t>
            </a:r>
          </a:p>
          <a:p>
            <a:pPr algn="ctr"/>
            <a:r>
              <a:rPr lang="pl-PL" i="1" u="sng" dirty="0" smtClean="0">
                <a:solidFill>
                  <a:srgbClr val="002060"/>
                </a:solidFill>
              </a:rPr>
              <a:t>33 Animatorów Rozwoju Szkoły (ARS)</a:t>
            </a:r>
            <a:endParaRPr lang="pl-PL" i="1" u="sng" dirty="0">
              <a:solidFill>
                <a:srgbClr val="002060"/>
              </a:solidFill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467544" y="5229200"/>
            <a:ext cx="5112568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>
                <a:solidFill>
                  <a:srgbClr val="002060"/>
                </a:solidFill>
              </a:rPr>
              <a:t>Realizatorzy zewnętrzni:</a:t>
            </a:r>
          </a:p>
          <a:p>
            <a:pPr algn="ctr"/>
            <a:r>
              <a:rPr lang="pl-PL" dirty="0" smtClean="0">
                <a:solidFill>
                  <a:srgbClr val="002060"/>
                </a:solidFill>
              </a:rPr>
              <a:t>12 koordynatorów sieci przedmiotowych (18 sieci)</a:t>
            </a:r>
          </a:p>
          <a:p>
            <a:pPr algn="ctr"/>
            <a:r>
              <a:rPr lang="pl-PL" dirty="0" smtClean="0">
                <a:solidFill>
                  <a:srgbClr val="002060"/>
                </a:solidFill>
              </a:rPr>
              <a:t>Eksperci prowadzący szkolenia w szkołach</a:t>
            </a:r>
            <a:br>
              <a:rPr lang="pl-PL" dirty="0" smtClean="0">
                <a:solidFill>
                  <a:srgbClr val="002060"/>
                </a:solidFill>
              </a:rPr>
            </a:br>
            <a:r>
              <a:rPr lang="pl-PL" dirty="0" smtClean="0">
                <a:solidFill>
                  <a:srgbClr val="002060"/>
                </a:solidFill>
              </a:rPr>
              <a:t> i w sieciach</a:t>
            </a:r>
            <a:endParaRPr lang="pl-PL" dirty="0">
              <a:solidFill>
                <a:srgbClr val="002060"/>
              </a:solidFill>
            </a:endParaRPr>
          </a:p>
        </p:txBody>
      </p:sp>
      <p:sp>
        <p:nvSpPr>
          <p:cNvPr id="12" name="Strzałka w dół 11"/>
          <p:cNvSpPr/>
          <p:nvPr/>
        </p:nvSpPr>
        <p:spPr>
          <a:xfrm>
            <a:off x="1115616" y="2564904"/>
            <a:ext cx="484632" cy="27363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Strzałka w dół 12"/>
          <p:cNvSpPr/>
          <p:nvPr/>
        </p:nvSpPr>
        <p:spPr>
          <a:xfrm>
            <a:off x="2411760" y="2564904"/>
            <a:ext cx="484632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Strzałka w dół 13"/>
          <p:cNvSpPr/>
          <p:nvPr/>
        </p:nvSpPr>
        <p:spPr>
          <a:xfrm>
            <a:off x="6228184" y="2564904"/>
            <a:ext cx="484632" cy="172819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Prostokąt 3"/>
          <p:cNvSpPr/>
          <p:nvPr/>
        </p:nvSpPr>
        <p:spPr>
          <a:xfrm>
            <a:off x="1403648" y="476672"/>
            <a:ext cx="64807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Model  systemu</a:t>
            </a:r>
            <a:endParaRPr lang="pl-PL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Działania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Opracowanie koncepcji</a:t>
            </a:r>
          </a:p>
          <a:p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Wyłonienie grupy realizatorów na terenie poradni</a:t>
            </a:r>
          </a:p>
          <a:p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Przeprowadzenie rekrutacji do projektu</a:t>
            </a:r>
          </a:p>
          <a:p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Realizacja procesowego wspomagania na terenie 21 szkół podstawowych (2 cykle)</a:t>
            </a:r>
          </a:p>
          <a:p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Praca w sieciach współpracy i samokształcenia</a:t>
            </a:r>
          </a:p>
          <a:p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Organizacja 3 konferencji</a:t>
            </a:r>
          </a:p>
          <a:p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Opracowanie scenariuszy spotkań, wzorów dokumentów, materiałów</a:t>
            </a:r>
          </a:p>
          <a:p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Monitoring i ewaluacja podejmowanych działań</a:t>
            </a:r>
            <a:endParaRPr lang="pl-PL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Obszary do analizy i rozwoju</a:t>
            </a:r>
            <a:endParaRPr lang="pl-PL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Model pracy  </a:t>
            </a:r>
          </a:p>
          <a:p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Koordynacja działań</a:t>
            </a:r>
          </a:p>
          <a:p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Zasoby kadrowe w PPP i organizacja pracy</a:t>
            </a:r>
          </a:p>
          <a:p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Finansowanie działań z zakresu wspomagania</a:t>
            </a:r>
          </a:p>
          <a:p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Rekrutacja szkół do procesu wspomagania</a:t>
            </a:r>
          </a:p>
          <a:p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Wdrożenie modelu w PPP a następnie </a:t>
            </a:r>
            <a:br>
              <a:rPr lang="pl-PL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w szkołach/placówkach</a:t>
            </a:r>
          </a:p>
          <a:p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Partnerstwo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Sugestie pracowników </a:t>
            </a:r>
            <a:r>
              <a:rPr lang="pl-PL" dirty="0" err="1" smtClean="0">
                <a:latin typeface="Times New Roman" pitchFamily="18" charset="0"/>
                <a:cs typeface="Times New Roman" pitchFamily="18" charset="0"/>
              </a:rPr>
              <a:t>PPP-ORS</a:t>
            </a:r>
            <a:endParaRPr lang="pl-PL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/>
          </a:bodyPr>
          <a:lstStyle/>
          <a:p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Pracownicy PPP powinni mieć określone kwalifikacje </a:t>
            </a:r>
            <a:br>
              <a:rPr lang="pl-PL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i kompetencje</a:t>
            </a:r>
          </a:p>
          <a:p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Duże wsparcie koordynatorów merytorycznych</a:t>
            </a:r>
          </a:p>
          <a:p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Wspierająca rola ORS w procesie wspomagania szkoły – odpowiedzialność szkoły za rozwój</a:t>
            </a:r>
          </a:p>
          <a:p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Proces rekrutacji i kryteria doboru szkół do wspomagania</a:t>
            </a:r>
          </a:p>
          <a:p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Uzyskano jasno określony cel po warsztacie diagnozującym</a:t>
            </a:r>
          </a:p>
          <a:p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W niektórych szkołach należy wydłużyć proces diagnozy</a:t>
            </a:r>
          </a:p>
          <a:p>
            <a:pPr>
              <a:buNone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Bariery: brak doświadczenia  ORS, dyrektor nie uczestniczy </a:t>
            </a:r>
            <a:br>
              <a:rPr lang="pl-PL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w warsztacie diagnozującym,  wydłużający się proces doboru ARS-ów, niewystarczająca wiedza dyrektorów szkół  i </a:t>
            </a:r>
            <a:r>
              <a:rPr lang="pl-PL" sz="2400" dirty="0" err="1" smtClean="0">
                <a:latin typeface="Times New Roman" pitchFamily="18" charset="0"/>
                <a:cs typeface="Times New Roman" pitchFamily="18" charset="0"/>
              </a:rPr>
              <a:t>N-li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 na temat procesu wspomagania</a:t>
            </a:r>
          </a:p>
          <a:p>
            <a:endParaRPr lang="pl-PL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Sugestie pracowników szkoły-ARS </a:t>
            </a:r>
            <a:endParaRPr lang="pl-PL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/>
          </a:bodyPr>
          <a:lstStyle/>
          <a:p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Sposób przeprowadzenia warsztatu diagnostycznego: sprawność, dostosowany czas, spójność</a:t>
            </a:r>
          </a:p>
          <a:p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Warsztat prowadzony przez osobę z zewnątrz</a:t>
            </a:r>
          </a:p>
          <a:p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Wybór wąskiego, konkretnego i możliwego do realizacji </a:t>
            </a:r>
            <a:br>
              <a:rPr lang="pl-PL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w czasie obszaru podczas diagnozy</a:t>
            </a:r>
          </a:p>
          <a:p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Wysoki poziom szkoleń, dostosowanych do oczekiwań nauczycieli, wynikający z diagnozy</a:t>
            </a:r>
          </a:p>
          <a:p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Wybór szkoleniowców przez koordynatora merytorycznego pilotażu, poprzedzony rzetelną analizą potrzeb N</a:t>
            </a:r>
            <a:br>
              <a:rPr lang="pl-PL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i rozmowami z ekspertami</a:t>
            </a:r>
          </a:p>
          <a:p>
            <a:pPr>
              <a:buNone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Bariery: dostosowanie tematyki wynikającej z diagnozy do potrzeb wszystkich N, niewystarczająca wiedza dyrektorów szkół na temat procesu wspomagania</a:t>
            </a:r>
            <a:endParaRPr lang="pl-PL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2907754"/>
          </a:xfrm>
        </p:spPr>
        <p:txBody>
          <a:bodyPr>
            <a:normAutofit/>
          </a:bodyPr>
          <a:lstStyle/>
          <a:p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Konferencja podsumowująca projekt pilotażowy</a:t>
            </a: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b="1" i="1" dirty="0" smtClean="0">
                <a:latin typeface="Times New Roman" pitchFamily="18" charset="0"/>
                <a:cs typeface="Times New Roman" pitchFamily="18" charset="0"/>
              </a:rPr>
              <a:t> „Nowa jakość edukacji w Gminie miejskiej Kraków </a:t>
            </a:r>
            <a:br>
              <a:rPr lang="pl-PL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2800" b="1" i="1" dirty="0" smtClean="0">
                <a:latin typeface="Times New Roman" pitchFamily="18" charset="0"/>
                <a:cs typeface="Times New Roman" pitchFamily="18" charset="0"/>
              </a:rPr>
              <a:t>w ramach nowej formuły kompleksowego wspomagania szkół </a:t>
            </a:r>
            <a:r>
              <a:rPr lang="pl-PL" sz="2800" b="1" dirty="0" smtClean="0">
                <a:latin typeface="Times New Roman" pitchFamily="18" charset="0"/>
                <a:cs typeface="Times New Roman" pitchFamily="18" charset="0"/>
              </a:rPr>
              <a:t>”</a:t>
            </a:r>
            <a:br>
              <a:rPr lang="pl-PL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2800" b="1" dirty="0" smtClean="0">
                <a:latin typeface="Times New Roman" pitchFamily="18" charset="0"/>
                <a:cs typeface="Times New Roman" pitchFamily="18" charset="0"/>
              </a:rPr>
              <a:t>9.12.2015 rok</a:t>
            </a:r>
            <a:endParaRPr lang="pl-PL" sz="28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Prostokąt 4"/>
          <p:cNvSpPr/>
          <p:nvPr/>
        </p:nvSpPr>
        <p:spPr>
          <a:xfrm>
            <a:off x="611560" y="764704"/>
            <a:ext cx="784887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Konferencja podsumowująca projekt pilotażowy</a:t>
            </a: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b="1" i="1" dirty="0" smtClean="0">
                <a:latin typeface="Times New Roman" pitchFamily="18" charset="0"/>
                <a:cs typeface="Times New Roman" pitchFamily="18" charset="0"/>
              </a:rPr>
              <a:t> „Nowa jakość edukacji w Gminie miejskiej Kraków </a:t>
            </a:r>
            <a:br>
              <a:rPr lang="pl-PL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2800" b="1" i="1" dirty="0" smtClean="0">
                <a:latin typeface="Times New Roman" pitchFamily="18" charset="0"/>
                <a:cs typeface="Times New Roman" pitchFamily="18" charset="0"/>
              </a:rPr>
              <a:t>w ramach nowej formuły kompleksowego wspomagania szkół </a:t>
            </a:r>
            <a:r>
              <a:rPr lang="pl-PL" sz="2800" b="1" dirty="0" smtClean="0">
                <a:latin typeface="Times New Roman" pitchFamily="18" charset="0"/>
                <a:cs typeface="Times New Roman" pitchFamily="18" charset="0"/>
              </a:rPr>
              <a:t>”</a:t>
            </a:r>
            <a:br>
              <a:rPr lang="pl-PL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pl-PL" sz="2800" dirty="0"/>
          </a:p>
        </p:txBody>
      </p:sp>
      <p:sp>
        <p:nvSpPr>
          <p:cNvPr id="6" name="Prostokąt 5"/>
          <p:cNvSpPr/>
          <p:nvPr/>
        </p:nvSpPr>
        <p:spPr>
          <a:xfrm>
            <a:off x="395536" y="3501008"/>
            <a:ext cx="78488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sz="2000" b="1" dirty="0" smtClean="0">
                <a:latin typeface="Times New Roman" pitchFamily="18" charset="0"/>
                <a:cs typeface="Times New Roman" pitchFamily="18" charset="0"/>
              </a:rPr>
              <a:t>9 grudnia 2015 r. od godz. 09.00 do 14.00</a:t>
            </a:r>
            <a:endParaRPr lang="pl-PL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w Urzędzie Miasta Krakowa, Plac Wszystkich Świętych 3 – 4 </a:t>
            </a:r>
            <a:br>
              <a:rPr lang="pl-PL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w Sali Obrad Rady Miasta Krakowa im. Stanisława Wyspiańskiego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rzesileni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475</TotalTime>
  <Words>247</Words>
  <Application>Microsoft Office PowerPoint</Application>
  <PresentationFormat>Pokaz na ekranie (4:3)</PresentationFormat>
  <Paragraphs>81</Paragraphs>
  <Slides>9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0" baseType="lpstr">
      <vt:lpstr>Motyw pakietu Office</vt:lpstr>
      <vt:lpstr>Perspektywa PPP</vt:lpstr>
      <vt:lpstr>Slajd 2</vt:lpstr>
      <vt:lpstr>Model  systemu</vt:lpstr>
      <vt:lpstr>Slajd 4</vt:lpstr>
      <vt:lpstr>Działania </vt:lpstr>
      <vt:lpstr>Obszary do analizy i rozwoju</vt:lpstr>
      <vt:lpstr>Sugestie pracowników PPP-ORS</vt:lpstr>
      <vt:lpstr>Sugestie pracowników szkoły-ARS </vt:lpstr>
      <vt:lpstr>Konferencja podsumowująca projekt pilotażowy  „Nowa jakość edukacji w Gminie miejskiej Kraków  w ramach nowej formuły kompleksowego wspomagania szkół ” 9.12.2015 rok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Perspektywa PPP</dc:title>
  <dc:creator>AZYMUT</dc:creator>
  <cp:lastModifiedBy>Lenovo</cp:lastModifiedBy>
  <cp:revision>56</cp:revision>
  <dcterms:created xsi:type="dcterms:W3CDTF">2015-04-14T13:03:39Z</dcterms:created>
  <dcterms:modified xsi:type="dcterms:W3CDTF">2015-11-19T18:34:46Z</dcterms:modified>
</cp:coreProperties>
</file>