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5"/>
  </p:notesMasterIdLst>
  <p:sldIdLst>
    <p:sldId id="285" r:id="rId2"/>
    <p:sldId id="276" r:id="rId3"/>
    <p:sldId id="299" r:id="rId4"/>
    <p:sldId id="290" r:id="rId5"/>
    <p:sldId id="289" r:id="rId6"/>
    <p:sldId id="291" r:id="rId7"/>
    <p:sldId id="281" r:id="rId8"/>
    <p:sldId id="293" r:id="rId9"/>
    <p:sldId id="295" r:id="rId10"/>
    <p:sldId id="296" r:id="rId11"/>
    <p:sldId id="297" r:id="rId12"/>
    <p:sldId id="298" r:id="rId13"/>
    <p:sldId id="25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71E71-D2E6-4A4D-95CF-612E0E50292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B226-D9ED-4DF6-BD9F-820AEB1578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FA5111-166D-40EE-B690-2ECF9F652970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12249F-665C-483B-A0C7-B7575AF7277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884368" cy="1484784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/>
              <a:t>		</a:t>
            </a:r>
            <a:r>
              <a:rPr lang="pl-PL" sz="2400" i="1" dirty="0" smtClean="0"/>
              <a:t>„Jeden gram praktyki jest lepszy niż tona teorii”</a:t>
            </a:r>
            <a:br>
              <a:rPr lang="pl-PL" sz="2400" i="1" dirty="0" smtClean="0"/>
            </a:br>
            <a:r>
              <a:rPr lang="pl-PL" sz="2000" i="1" dirty="0" smtClean="0"/>
              <a:t>                                                                     </a:t>
            </a:r>
            <a:r>
              <a:rPr lang="pl-PL" sz="2000" i="1" dirty="0" err="1" smtClean="0"/>
              <a:t>Swami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Shivananda</a:t>
            </a:r>
            <a:endParaRPr lang="pl-PL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7776864" cy="40324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5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dyrektora </a:t>
            </a:r>
            <a:br>
              <a:rPr lang="pl-PL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poradni niezbędne </a:t>
            </a:r>
            <a:br>
              <a:rPr lang="pl-PL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procesie wspomagania rozwoju szkół – dobra praktyka </a:t>
            </a:r>
          </a:p>
          <a:p>
            <a:pPr algn="ctr"/>
            <a:endParaRPr lang="pl-PL" sz="4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Małgorzata Piec</a:t>
            </a:r>
          </a:p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 Poradni Psychologiczno – Pedagogicznej nr 3, Kraków</a:t>
            </a:r>
          </a:p>
          <a:p>
            <a:pPr algn="ctr"/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34091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WSPÓLNE PLANOWANIE DZIAŁAŃ</a:t>
            </a:r>
            <a:endParaRPr lang="pl-P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7651576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sz="3000" dirty="0" smtClean="0">
                <a:latin typeface="+mj-lt"/>
                <a:cs typeface="Arial" pitchFamily="34" charset="0"/>
              </a:rPr>
              <a:t>. </a:t>
            </a:r>
            <a:r>
              <a:rPr lang="pl-PL" sz="3000" dirty="0" smtClean="0">
                <a:latin typeface="+mj-lt"/>
              </a:rPr>
              <a:t>ANALIZA AKTUALNEJ SYTUACJI UCZNIA </a:t>
            </a:r>
            <a:br>
              <a:rPr lang="pl-PL" sz="3000" dirty="0" smtClean="0">
                <a:latin typeface="+mj-lt"/>
              </a:rPr>
            </a:br>
            <a:r>
              <a:rPr lang="pl-PL" sz="3000" dirty="0" smtClean="0">
                <a:latin typeface="+mj-lt"/>
              </a:rPr>
              <a:t>W OPARCIU O:  </a:t>
            </a:r>
          </a:p>
          <a:p>
            <a:pPr>
              <a:buFont typeface="Wingdings" pitchFamily="2" charset="2"/>
              <a:buChar char="Ø"/>
            </a:pPr>
            <a:r>
              <a:rPr lang="pl-PL" sz="3000" dirty="0" smtClean="0">
                <a:latin typeface="+mj-lt"/>
              </a:rPr>
              <a:t> POSIADANĄ DIAGNOZĘ PSYCHOLOGICZNO-PEDAGOGICZNĄ</a:t>
            </a:r>
          </a:p>
          <a:p>
            <a:pPr>
              <a:buFont typeface="Wingdings" pitchFamily="2" charset="2"/>
              <a:buChar char="Ø"/>
            </a:pPr>
            <a:r>
              <a:rPr lang="pl-PL" sz="3000" dirty="0" smtClean="0">
                <a:latin typeface="+mj-lt"/>
              </a:rPr>
              <a:t>INFORMACJE O STANIE ZDROWIA </a:t>
            </a:r>
          </a:p>
          <a:p>
            <a:pPr>
              <a:buFont typeface="Wingdings" pitchFamily="2" charset="2"/>
              <a:buChar char="Ø"/>
            </a:pPr>
            <a:r>
              <a:rPr lang="pl-PL" sz="3000" dirty="0" smtClean="0">
                <a:latin typeface="+mj-lt"/>
              </a:rPr>
              <a:t>ROZEZNANĄ SYTUACJĘ RODZINNĄ</a:t>
            </a:r>
          </a:p>
          <a:p>
            <a:r>
              <a:rPr lang="pl-PL" sz="3000" dirty="0" smtClean="0"/>
              <a:t>2. OPRACOWANIE CELÓW, SPOSOBÓW I HARMONOGRAMU DZIAŁAŃ </a:t>
            </a:r>
            <a:endParaRPr lang="pl-PL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REALIZACJA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7776864" cy="5328592"/>
          </a:xfrm>
        </p:spPr>
        <p:txBody>
          <a:bodyPr>
            <a:normAutofit fontScale="92500"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pl-PL" sz="3200" dirty="0" smtClean="0"/>
              <a:t> SPOTKANIE </a:t>
            </a:r>
            <a:r>
              <a:rPr lang="pl-PL" sz="3200" dirty="0" smtClean="0"/>
              <a:t>OSÓB ODPOWIEDZIALNYCH ZA ROZWIĄZANIE PROBLEMU </a:t>
            </a:r>
            <a:r>
              <a:rPr lang="pl-PL" sz="3200" dirty="0" smtClean="0"/>
              <a:t>I </a:t>
            </a:r>
            <a:r>
              <a:rPr lang="pl-PL" sz="3200" dirty="0" smtClean="0"/>
              <a:t>SZUKANIE </a:t>
            </a:r>
            <a:r>
              <a:rPr lang="pl-PL" sz="3200" dirty="0" smtClean="0"/>
              <a:t>SPRZYMIERZEŃCA </a:t>
            </a:r>
            <a:r>
              <a:rPr lang="pl-PL" sz="3200" dirty="0" smtClean="0"/>
              <a:t>UCZNIA </a:t>
            </a:r>
            <a:r>
              <a:rPr lang="pl-PL" sz="3200" dirty="0" smtClean="0"/>
              <a:t>WŚRÓD NAUCZYCIELI </a:t>
            </a:r>
            <a:r>
              <a:rPr lang="pl-PL" sz="3200" dirty="0" smtClean="0"/>
              <a:t>UCZĄCYCH GO</a:t>
            </a:r>
            <a:endParaRPr lang="pl-PL" sz="3200" dirty="0" smtClean="0"/>
          </a:p>
          <a:p>
            <a:r>
              <a:rPr lang="pl-PL" sz="3200" dirty="0" smtClean="0"/>
              <a:t>2. </a:t>
            </a:r>
            <a:r>
              <a:rPr lang="pl-PL" sz="3200" dirty="0" smtClean="0"/>
              <a:t>WARSZTATY DLA NAUCZYCIELI </a:t>
            </a:r>
            <a:r>
              <a:rPr lang="pl-PL" sz="3200" dirty="0" smtClean="0"/>
              <a:t>TEJ KLASY</a:t>
            </a:r>
            <a:endParaRPr lang="pl-PL" sz="3200" dirty="0" smtClean="0"/>
          </a:p>
          <a:p>
            <a:r>
              <a:rPr lang="pl-PL" sz="3200" dirty="0" smtClean="0"/>
              <a:t>3. </a:t>
            </a:r>
            <a:r>
              <a:rPr lang="pl-PL" sz="3200" dirty="0" smtClean="0"/>
              <a:t>WARSZTATY DLA </a:t>
            </a:r>
            <a:r>
              <a:rPr lang="pl-PL" sz="3200" dirty="0" smtClean="0"/>
              <a:t>UCZNIÓW </a:t>
            </a:r>
            <a:r>
              <a:rPr lang="pl-PL" sz="3200" dirty="0" err="1" smtClean="0"/>
              <a:t>j.w</a:t>
            </a:r>
            <a:r>
              <a:rPr lang="pl-PL" sz="3200" dirty="0" smtClean="0"/>
              <a:t>.</a:t>
            </a:r>
            <a:endParaRPr lang="pl-PL" sz="3200" dirty="0" smtClean="0"/>
          </a:p>
          <a:p>
            <a:r>
              <a:rPr lang="pl-PL" sz="3200" dirty="0" smtClean="0"/>
              <a:t>4. </a:t>
            </a:r>
            <a:r>
              <a:rPr lang="pl-PL" sz="3200" dirty="0" smtClean="0"/>
              <a:t>RADA PEDAGOGICZNA SZKOLENIOWA</a:t>
            </a:r>
          </a:p>
          <a:p>
            <a:r>
              <a:rPr lang="pl-PL" sz="3200" dirty="0" smtClean="0"/>
              <a:t>5</a:t>
            </a:r>
            <a:r>
              <a:rPr lang="pl-PL" sz="3200" dirty="0" smtClean="0"/>
              <a:t>. </a:t>
            </a:r>
            <a:r>
              <a:rPr lang="pl-PL" sz="3200" dirty="0" smtClean="0"/>
              <a:t>WSPARCIE DLA UCZNIA I RODZINY NA TERENIE PORADNI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PODSUMOWANIE DZIAŁAŃ</a:t>
            </a:r>
            <a:endParaRPr lang="pl-PL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7723584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3200" dirty="0" smtClean="0"/>
              <a:t>OCENA KOŃCOWEGO EFEKTU</a:t>
            </a:r>
          </a:p>
          <a:p>
            <a:pPr>
              <a:buFont typeface="Wingdings" pitchFamily="2" charset="2"/>
              <a:buChar char="Ø"/>
            </a:pPr>
            <a:endParaRPr lang="pl-PL" sz="3200" dirty="0" smtClean="0"/>
          </a:p>
          <a:p>
            <a:pPr>
              <a:buFont typeface="Wingdings" pitchFamily="2" charset="2"/>
              <a:buChar char="Ø"/>
            </a:pPr>
            <a:r>
              <a:rPr lang="pl-PL" sz="3200" dirty="0" smtClean="0"/>
              <a:t>WNIOSKI DO WYKORZYSTANIA</a:t>
            </a:r>
          </a:p>
          <a:p>
            <a:r>
              <a:rPr lang="pl-PL" sz="3200" dirty="0" smtClean="0"/>
              <a:t> W DZIAŁANIACH PROFILAKTYCZNYCH </a:t>
            </a:r>
            <a:r>
              <a:rPr lang="pl-PL" sz="3200" dirty="0" smtClean="0"/>
              <a:t>WOBEC UCZNIÓW </a:t>
            </a:r>
            <a:r>
              <a:rPr lang="pl-PL" sz="3200" dirty="0" smtClean="0"/>
              <a:t>ZAGROŻONYCH DRUGOROCZNOŚCIĄ </a:t>
            </a:r>
            <a:endParaRPr lang="pl-PL" sz="3200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632848" cy="3096344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accent1">
                    <a:lumMod val="75000"/>
                  </a:schemeClr>
                </a:solidFill>
              </a:rPr>
              <a:t>DZIĘKUJĘ ZA </a:t>
            </a:r>
            <a:r>
              <a:rPr lang="pl-PL" sz="4800" b="1" dirty="0" smtClean="0">
                <a:solidFill>
                  <a:schemeClr val="accent1">
                    <a:lumMod val="75000"/>
                  </a:schemeClr>
                </a:solidFill>
              </a:rPr>
              <a:t>UWAGĘ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</a:rPr>
              <a:t>Małgorzata Piec</a:t>
            </a:r>
            <a:br>
              <a:rPr lang="pl-PL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</a:rPr>
              <a:t>Dyrektor Poradni Psychologiczno-Pedagogicznej nr </a:t>
            </a:r>
            <a:r>
              <a:rPr lang="pl-PL" sz="2200" b="1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br>
              <a:rPr lang="pl-PL" sz="22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</a:rPr>
              <a:t>Krakowie</a:t>
            </a:r>
            <a:endParaRPr lang="pl-PL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ymbol zastępczy obrazu 8" descr="img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23810"/>
            <a:ext cx="3912816" cy="27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>OD CZEGO ZALEŻY JAKOŚĆ WSPOMAGANIA SZKÓŁ PRZEZ PORADNIE?</a:t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848872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accent1">
                    <a:lumMod val="75000"/>
                  </a:schemeClr>
                </a:solidFill>
              </a:rPr>
              <a:t>OD ORGANIZACJI TEGO WSPOMAGANIA</a:t>
            </a:r>
          </a:p>
          <a:p>
            <a:pPr>
              <a:buFont typeface="Wingdings" pitchFamily="2" charset="2"/>
              <a:buChar char="Ø"/>
            </a:pPr>
            <a:endParaRPr lang="pl-PL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accent1">
                    <a:lumMod val="75000"/>
                  </a:schemeClr>
                </a:solidFill>
              </a:rPr>
              <a:t>OD KOMPETENCJI DYREKTORA</a:t>
            </a:r>
          </a:p>
          <a:p>
            <a:pPr>
              <a:buFont typeface="Wingdings" pitchFamily="2" charset="2"/>
              <a:buChar char="Ø"/>
            </a:pPr>
            <a:endParaRPr lang="pl-PL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accent1">
                    <a:lumMod val="75000"/>
                  </a:schemeClr>
                </a:solidFill>
              </a:rPr>
              <a:t>OD KOMPETENCJI WSPOMAGAJĄCYCH</a:t>
            </a:r>
          </a:p>
          <a:p>
            <a:pPr>
              <a:buFont typeface="Wingdings" pitchFamily="2" charset="2"/>
              <a:buChar char="Ø"/>
            </a:pPr>
            <a:endParaRPr lang="pl-PL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 smtClean="0">
                <a:solidFill>
                  <a:schemeClr val="tx2"/>
                </a:solidFill>
              </a:rPr>
              <a:t>KOMPETENCJE DYREKTORA PORADNI I SZKOŁY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2348880"/>
            <a:ext cx="7406640" cy="2160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4000" dirty="0" smtClean="0"/>
              <a:t>WIEDZA</a:t>
            </a:r>
          </a:p>
          <a:p>
            <a:pPr>
              <a:buFont typeface="Wingdings" pitchFamily="2" charset="2"/>
              <a:buChar char="Ø"/>
            </a:pPr>
            <a:r>
              <a:rPr lang="pl-PL" sz="4000" dirty="0" smtClean="0"/>
              <a:t>UMIEJĘTNOŚCI</a:t>
            </a:r>
          </a:p>
          <a:p>
            <a:pPr>
              <a:buFont typeface="Wingdings" pitchFamily="2" charset="2"/>
              <a:buChar char="Ø"/>
            </a:pPr>
            <a:r>
              <a:rPr lang="pl-PL" sz="4000" dirty="0" smtClean="0"/>
              <a:t>POSTAWA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8028384" cy="5386928"/>
          </a:xfrm>
        </p:spPr>
        <p:txBody>
          <a:bodyPr>
            <a:normAutofit/>
          </a:bodyPr>
          <a:lstStyle/>
          <a:p>
            <a:pPr algn="ctr"/>
            <a:r>
              <a:rPr lang="pl-PL" sz="4900" b="1" dirty="0" smtClean="0">
                <a:solidFill>
                  <a:schemeClr val="accent1">
                    <a:lumMod val="75000"/>
                  </a:schemeClr>
                </a:solidFill>
              </a:rPr>
              <a:t>POSTAWA</a:t>
            </a:r>
            <a:r>
              <a:rPr lang="pl-PL" sz="4900" dirty="0" smtClean="0">
                <a:solidFill>
                  <a:schemeClr val="accent1">
                    <a:lumMod val="75000"/>
                  </a:schemeClr>
                </a:solidFill>
              </a:rPr>
              <a:t> DYREKTORA</a:t>
            </a:r>
            <a:br>
              <a:rPr lang="pl-PL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900" dirty="0" smtClean="0">
                <a:solidFill>
                  <a:schemeClr val="accent1">
                    <a:lumMod val="75000"/>
                  </a:schemeClr>
                </a:solidFill>
              </a:rPr>
              <a:t>PORADNI I SZKOŁY</a:t>
            </a:r>
            <a:br>
              <a:rPr lang="pl-PL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900" b="1" dirty="0" smtClean="0">
                <a:solidFill>
                  <a:schemeClr val="accent1">
                    <a:lumMod val="75000"/>
                  </a:schemeClr>
                </a:solidFill>
              </a:rPr>
              <a:t>PODSTAWĄ</a:t>
            </a:r>
            <a:r>
              <a:rPr lang="pl-PL" sz="4900" dirty="0" smtClean="0">
                <a:solidFill>
                  <a:schemeClr val="accent1">
                    <a:lumMod val="75000"/>
                  </a:schemeClr>
                </a:solidFill>
              </a:rPr>
              <a:t> EFEKTYWNEJ WSPÓŁPRACY</a:t>
            </a:r>
            <a:endParaRPr lang="pl-PL" sz="4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CECHY SKUTECZNEGO DYREKTORA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795592" cy="4104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3200" dirty="0" smtClean="0"/>
              <a:t>ODPOWIEDZIALNOŚC ZA WSZYSTKO</a:t>
            </a:r>
          </a:p>
          <a:p>
            <a:pPr>
              <a:buFont typeface="Wingdings" pitchFamily="2" charset="2"/>
              <a:buChar char="Ø"/>
            </a:pPr>
            <a:r>
              <a:rPr lang="pl-PL" sz="3200" dirty="0" smtClean="0"/>
              <a:t>KREATYWNOŚĆ </a:t>
            </a:r>
          </a:p>
          <a:p>
            <a:pPr>
              <a:buFont typeface="Wingdings" pitchFamily="2" charset="2"/>
              <a:buChar char="Ø"/>
            </a:pPr>
            <a:r>
              <a:rPr lang="pl-PL" sz="3200" dirty="0" smtClean="0"/>
              <a:t>INNOWACYJNOŚĆ</a:t>
            </a:r>
          </a:p>
          <a:p>
            <a:pPr>
              <a:buFont typeface="Wingdings" pitchFamily="2" charset="2"/>
              <a:buChar char="Ø"/>
            </a:pPr>
            <a:r>
              <a:rPr lang="pl-PL" sz="3200" dirty="0" smtClean="0"/>
              <a:t>MOTYWACJA I MOTYWOWANIE</a:t>
            </a:r>
          </a:p>
          <a:p>
            <a:pPr>
              <a:buFont typeface="Wingdings" pitchFamily="2" charset="2"/>
              <a:buChar char="Ø"/>
            </a:pPr>
            <a:r>
              <a:rPr lang="pl-PL" sz="3200" dirty="0" smtClean="0"/>
              <a:t>PRACA ZESPOŁOWA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848872" cy="4824536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accent1">
                    <a:lumMod val="75000"/>
                  </a:schemeClr>
                </a:solidFill>
              </a:rPr>
              <a:t>SKUTECZNI  DYREKTORZY KONCENTRUJĄ SIĘ </a:t>
            </a:r>
            <a:br>
              <a:rPr lang="pl-PL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800" dirty="0" smtClean="0">
                <a:solidFill>
                  <a:schemeClr val="accent1">
                    <a:lumMod val="75000"/>
                  </a:schemeClr>
                </a:solidFill>
              </a:rPr>
              <a:t>NA LUDZIACH,</a:t>
            </a:r>
            <a:br>
              <a:rPr lang="pl-PL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800" dirty="0" smtClean="0">
                <a:solidFill>
                  <a:schemeClr val="accent1">
                    <a:lumMod val="75000"/>
                  </a:schemeClr>
                </a:solidFill>
              </a:rPr>
              <a:t> NIE NA PROGRAMACH</a:t>
            </a:r>
            <a:endParaRPr lang="pl-PL" sz="4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476672"/>
            <a:ext cx="7531928" cy="172819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ROLE PRACOWNIKÓW PORADNI W DOSKONALENIU JAKOŚCI SZKOŁY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2564904"/>
            <a:ext cx="7406640" cy="28803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3600" dirty="0" smtClean="0"/>
              <a:t>COACH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/>
              <a:t>MENTOR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/>
              <a:t>MODERATOR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/>
              <a:t>SUPERWIZOR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/>
              <a:t>LIDER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/>
              <a:t>FACYLITATOR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100" dirty="0" smtClean="0"/>
              <a:t>PRZYKŁAD DOBREJ PRAKTYKI:</a:t>
            </a:r>
            <a:br>
              <a:rPr lang="pl-PL" sz="4100" dirty="0" smtClean="0"/>
            </a:br>
            <a:endParaRPr lang="pl-PL" sz="41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651576" cy="439248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DIAGNOZA</a:t>
            </a:r>
          </a:p>
          <a:p>
            <a:r>
              <a:rPr lang="pl-PL" sz="3000" u="sng" dirty="0" smtClean="0"/>
              <a:t>UCZEŃ DRUGOROCZNY</a:t>
            </a:r>
          </a:p>
          <a:p>
            <a:pPr>
              <a:buFont typeface="Wingdings" pitchFamily="2" charset="2"/>
              <a:buChar char="Ø"/>
            </a:pPr>
            <a:r>
              <a:rPr lang="pl-PL" sz="3000" dirty="0" smtClean="0"/>
              <a:t>WIZYTA DYREKTORA PORADNI W SZKOLE  NA ZAPROSZENIE DYREKTORA  W ZWIĄZKU ZE ZGŁOSZONYM PROBLEMEM </a:t>
            </a:r>
          </a:p>
          <a:p>
            <a:pPr>
              <a:buFont typeface="Wingdings" pitchFamily="2" charset="2"/>
              <a:buChar char="Ø"/>
            </a:pPr>
            <a:r>
              <a:rPr lang="pl-PL" sz="3000" dirty="0" smtClean="0"/>
              <a:t>LUB WIZYTA DYREKTORA PORADNI Z JEGO INICJATYWY</a:t>
            </a:r>
            <a:endParaRPr lang="pl-PL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154</Words>
  <Application>Microsoft Office PowerPoint</Application>
  <PresentationFormat>Pokaz na ekranie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Przesilenie</vt:lpstr>
      <vt:lpstr>  „Jeden gram praktyki jest lepszy niż tona teorii”                                                                      Swami Shivananda</vt:lpstr>
      <vt:lpstr>    OD CZEGO ZALEŻY JAKOŚĆ WSPOMAGANIA SZKÓŁ PRZEZ PORADNIE?   </vt:lpstr>
      <vt:lpstr>Slajd 3</vt:lpstr>
      <vt:lpstr>KOMPETENCJE DYREKTORA PORADNI I SZKOŁY</vt:lpstr>
      <vt:lpstr>POSTAWA DYREKTORA PORADNI I SZKOŁY PODSTAWĄ EFEKTYWNEJ WSPÓŁPRACY</vt:lpstr>
      <vt:lpstr>CECHY SKUTECZNEGO DYREKTORA</vt:lpstr>
      <vt:lpstr>SKUTECZNI  DYREKTORZY KONCENTRUJĄ SIĘ  NA LUDZIACH,  NIE NA PROGRAMACH</vt:lpstr>
      <vt:lpstr>ROLE PRACOWNIKÓW PORADNI W DOSKONALENIU JAKOŚCI SZKOŁY</vt:lpstr>
      <vt:lpstr>PRZYKŁAD DOBREJ PRAKTYKI: </vt:lpstr>
      <vt:lpstr>WSPÓLNE PLANOWANIE DZIAŁAŃ</vt:lpstr>
      <vt:lpstr>REALIZACJA</vt:lpstr>
      <vt:lpstr>PODSUMOWANIE DZIAŁAŃ</vt:lpstr>
      <vt:lpstr>DZIĘKUJĘ ZA UWAGĘ   Małgorzata Piec Dyrektor Poradni Psychologiczno-Pedagogicznej nr 3  w Krakowie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RODZIC –  BEZCENNY SOJUSZNIK</dc:title>
  <dc:creator>Małgorzata Piec</dc:creator>
  <cp:lastModifiedBy>mkurzawa</cp:lastModifiedBy>
  <cp:revision>133</cp:revision>
  <dcterms:created xsi:type="dcterms:W3CDTF">2014-11-16T16:17:57Z</dcterms:created>
  <dcterms:modified xsi:type="dcterms:W3CDTF">2015-11-27T10:30:08Z</dcterms:modified>
</cp:coreProperties>
</file>