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3" r:id="rId6"/>
    <p:sldId id="266" r:id="rId7"/>
    <p:sldId id="267" r:id="rId8"/>
    <p:sldId id="269" r:id="rId9"/>
    <p:sldId id="271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/>
        <a:cs typeface="MS Gothic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/>
        <a:cs typeface="MS Gothic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/>
        <a:cs typeface="MS Gothic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/>
        <a:cs typeface="MS Gothic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/>
        <a:cs typeface="MS Gothic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/>
        <a:cs typeface="MS Gothic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/>
        <a:cs typeface="MS Gothic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/>
        <a:cs typeface="MS Gothic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/>
        <a:cs typeface="MS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fld id="{BE91F27B-C2AF-4C9C-818F-02B8DE33EC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70F8FBA5-5301-45C8-B35C-E153F2FC771C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1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1638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FFCEE698-EB8C-492E-B038-D7D0A5476496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10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5120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B8A656CE-2BB3-424E-ACFE-0EDA8BC429A3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11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5529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022CD6AA-23A3-475F-9D87-F683E3FBE90A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12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5734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03A4B6E3-7BF6-4916-BA1E-1842E2E0A3CF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13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5939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E5CDA62-9699-4161-A0A6-9933F1CDDD70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14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614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2CE2FB7D-F550-4E41-BEDD-A0AFFDE0469D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15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6349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C206FC81-AE52-4B65-BA07-F3DFBDC86C13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16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6553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B4B411F7-4398-4207-82CE-C28EB00C58AE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17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6963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436EF856-FC82-4AF9-A147-80849B88C912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18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7168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FD69CCCF-EE6C-4298-A266-B293D802E04C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19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7373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7FF033C5-ADA5-4BBB-8903-D2A0D9C8A110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2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2048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700FFB01-4CFB-4C02-84DA-3768AB448B7D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20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7577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5F24D075-42B9-46A1-8CA0-4F254701C834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21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7782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98440E89-E42C-44C3-838D-124D5073A183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22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7987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7ED0CC34-6EA9-445E-A7B2-B15F1A5D3B86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23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8192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2C9E6EBB-09A6-4C04-B5B3-6FB73D78779A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24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8397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840F0C6E-89C8-4266-9496-3A294AC60160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25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8601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71608DB0-12C2-4DA6-A17A-CE3B9147695C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26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8806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5E3ECA0A-3067-442E-9627-48AFD4F63550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3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2253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0932A492-93D3-4176-9E0C-EFAA7F4C61E4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4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2457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C6BBC7B2-637B-4C77-ABE6-2A85D5564996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5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3072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tIns="1764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0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Niezależność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0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Helen Bee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0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Coleman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0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Bunt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0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Psychoanaliza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0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Oleszkowicz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0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Hurlock ?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0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Konflikt a bunt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0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konflikt – odmienność opinii, niezadowolenie, próba wymuszenia lub wyciągnięcia konsekwencji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0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bunt – robię odwrotnie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pl-PL" altLang="pl-PL" sz="20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45893F14-D8BE-45DC-B35A-5517C0CE8985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6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3686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E282468D-577C-461B-9114-9F9566222BD7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7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3891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8D07E41B-E2A0-48A7-8E7D-BF4AB963327F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8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4301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B2419E5-481D-4395-8D09-7B006932EB86}" type="slidenum">
              <a:rPr lang="pl-PL" altLang="pl-PL" smtClean="0">
                <a:latin typeface="Times New Roman" pitchFamily="18" charset="0"/>
                <a:ea typeface="MS Gothic"/>
                <a:cs typeface="MS Gothic"/>
              </a:rPr>
              <a:pPr>
                <a:buFont typeface="Times New Roman" pitchFamily="18" charset="0"/>
                <a:buNone/>
              </a:pPr>
              <a:t>9</a:t>
            </a:fld>
            <a:endParaRPr lang="pl-PL" altLang="pl-PL" smtClean="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4710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152CD-F552-404A-BC34-952C7B69FA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434A-53E2-40A9-9D11-F66454D510A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837488" y="301625"/>
            <a:ext cx="1952625" cy="52768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979613" y="301625"/>
            <a:ext cx="5705475" cy="52768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AA38-0E73-4C15-AC2E-1E5D042A5F8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35375" y="301625"/>
            <a:ext cx="6154738" cy="1260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4C29-2C8C-4663-8BB3-3D61042266B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76D3-E8B7-4192-8ABC-A89102086AB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464E-9030-4B25-909D-813D2F94B9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979613" y="1768475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942013" y="1768475"/>
            <a:ext cx="381158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A563-ABFE-46A9-A468-045DDD81EDB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4107-A211-4A44-9866-C695DE42C3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3DB06-51E8-47E2-82BD-7CDD128F16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AD889-6F78-4832-8DB8-C940A6147F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FD40-FB68-4E69-B71A-2748B2EFEC9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A5A19-D2FC-4AB3-8D35-17C27AA1D0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35375" y="301625"/>
            <a:ext cx="61547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1768475"/>
            <a:ext cx="77739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763713" y="6094413"/>
            <a:ext cx="2346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763713" y="6094413"/>
            <a:ext cx="2346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203700" y="6707188"/>
            <a:ext cx="3194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15225" y="6707188"/>
            <a:ext cx="2346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fld id="{BE0284C8-3810-4F85-B0DF-61CD75FE6C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800000"/>
          </a:solidFill>
          <a:latin typeface="+mj-lt"/>
          <a:ea typeface="Arial Unicode MS" pitchFamily="34" charset="-128"/>
          <a:cs typeface="+mj-cs"/>
        </a:defRPr>
      </a:lvl1pPr>
      <a:lvl2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8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8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8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8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800000"/>
          </a:solidFill>
          <a:latin typeface="Arial" charset="0"/>
          <a:cs typeface="Arial Unicode MS" charset="0"/>
        </a:defRPr>
      </a:lvl6pPr>
      <a:lvl7pPr marL="2971800" indent="-228600" algn="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800000"/>
          </a:solidFill>
          <a:latin typeface="Arial" charset="0"/>
          <a:cs typeface="Arial Unicode MS" charset="0"/>
        </a:defRPr>
      </a:lvl7pPr>
      <a:lvl8pPr marL="3429000" indent="-228600" algn="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800000"/>
          </a:solidFill>
          <a:latin typeface="Arial" charset="0"/>
          <a:cs typeface="Arial Unicode MS" charset="0"/>
        </a:defRPr>
      </a:lvl8pPr>
      <a:lvl9pPr marL="3886200" indent="-228600" algn="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8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2.jpe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.jpeg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2.jpe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1979613" y="1260475"/>
            <a:ext cx="7920037" cy="525145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tIns="28224"/>
          <a:lstStyle/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l-PL" altLang="pl-PL" sz="3200" b="0" i="0" smtClean="0">
                <a:solidFill>
                  <a:srgbClr val="000000"/>
                </a:solidFill>
              </a:rPr>
              <a:t>Patryk Hajdo</a:t>
            </a:r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pl-PL" altLang="pl-PL" sz="3200" b="0" i="0" smtClean="0">
              <a:solidFill>
                <a:srgbClr val="000000"/>
              </a:solidFill>
            </a:endParaRPr>
          </a:p>
          <a:p>
            <a:pPr algn="ctr" eaLnBrk="1"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l-PL" altLang="pl-PL" sz="4000" smtClean="0">
                <a:solidFill>
                  <a:srgbClr val="000080"/>
                </a:solidFill>
                <a:latin typeface="Comic Sans MS" pitchFamily="66" charset="0"/>
              </a:rPr>
              <a:t>					</a:t>
            </a:r>
            <a:r>
              <a:rPr lang="pl-PL" altLang="pl-PL" sz="4500" smtClean="0">
                <a:solidFill>
                  <a:srgbClr val="000080"/>
                </a:solidFill>
                <a:latin typeface="Comic Sans MS" pitchFamily="66" charset="0"/>
              </a:rPr>
              <a:t>Krok za, </a:t>
            </a:r>
          </a:p>
          <a:p>
            <a:pPr algn="l" eaLnBrk="1"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l-PL" altLang="pl-PL" sz="4500" smtClean="0">
                <a:solidFill>
                  <a:srgbClr val="000080"/>
                </a:solidFill>
                <a:latin typeface="Comic Sans MS" pitchFamily="66" charset="0"/>
              </a:rPr>
              <a:t>	krok przed</a:t>
            </a:r>
            <a:r>
              <a:rPr lang="pl-PL" altLang="pl-PL" sz="4500" i="0" smtClean="0">
                <a:solidFill>
                  <a:srgbClr val="000080"/>
                </a:solidFill>
              </a:rPr>
              <a:t> </a:t>
            </a:r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pl-PL" altLang="pl-PL" sz="4000" i="0" smtClean="0">
              <a:solidFill>
                <a:srgbClr val="000080"/>
              </a:solidFill>
            </a:endParaRPr>
          </a:p>
          <a:p>
            <a:pPr algn="ctr" eaLnBrk="1"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l-PL" altLang="pl-PL" sz="4000" b="0" i="0" smtClean="0">
                <a:solidFill>
                  <a:srgbClr val="000080"/>
                </a:solidFill>
                <a:latin typeface="Comic Sans MS" pitchFamily="66" charset="0"/>
              </a:rPr>
              <a:t>-</a:t>
            </a:r>
            <a:r>
              <a:rPr lang="pl-PL" altLang="pl-PL" sz="4000" b="0" smtClean="0">
                <a:solidFill>
                  <a:srgbClr val="000080"/>
                </a:solidFill>
                <a:latin typeface="Comic Sans MS" pitchFamily="66" charset="0"/>
              </a:rPr>
              <a:t> </a:t>
            </a:r>
            <a:r>
              <a:rPr lang="pl-PL" altLang="pl-PL" sz="3600" b="0" smtClean="0">
                <a:solidFill>
                  <a:srgbClr val="000080"/>
                </a:solidFill>
                <a:latin typeface="Comic Sans MS" pitchFamily="66" charset="0"/>
              </a:rPr>
              <a:t>nowe zagrożenia</a:t>
            </a:r>
          </a:p>
          <a:p>
            <a:pPr algn="ctr" eaLnBrk="1"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l-PL" altLang="pl-PL" sz="3600" b="0" smtClean="0">
                <a:solidFill>
                  <a:srgbClr val="000080"/>
                </a:solidFill>
                <a:latin typeface="Comic Sans MS" pitchFamily="66" charset="0"/>
              </a:rPr>
              <a:t>w społecznym kontekście rozwoju nastolatka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5351"/>
          <a:stretch>
            <a:fillRect/>
          </a:stretch>
        </p:blipFill>
        <p:spPr bwMode="auto">
          <a:xfrm>
            <a:off x="179388" y="179388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39863" y="214313"/>
            <a:ext cx="82772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4404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altLang="pl-PL" sz="2200" b="1">
                <a:solidFill>
                  <a:srgbClr val="004586"/>
                </a:solidFill>
              </a:rPr>
              <a:t>Specjalistyczna   Poradnia   Profilaktyczno  - Terapeutyczna  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altLang="pl-PL" sz="2200" b="1">
              <a:solidFill>
                <a:srgbClr val="004586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altLang="pl-PL" sz="2200" b="1">
                <a:solidFill>
                  <a:srgbClr val="004586"/>
                </a:solidFill>
              </a:rPr>
              <a:t>w Tarnowie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7788" y="4500563"/>
            <a:ext cx="169703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413" y="4319588"/>
            <a:ext cx="181292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5815013"/>
            <a:ext cx="12604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720725" y="7019925"/>
            <a:ext cx="360363" cy="179388"/>
          </a:xfrm>
          <a:prstGeom prst="ellipse">
            <a:avLst/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1260475" y="7019925"/>
            <a:ext cx="360363" cy="179388"/>
          </a:xfrm>
          <a:prstGeom prst="ellipse">
            <a:avLst/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46075"/>
            <a:ext cx="615632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Odwrotnie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60588" y="1619250"/>
            <a:ext cx="7740650" cy="5160963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Skoro jest zakaz, profilaktyka i procedury (dorośli są przygotowani) to zrobienie odwrotnie oznacza: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zrobienie niezgodnie z zakazem,</a:t>
            </a:r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400675" y="4140200"/>
            <a:ext cx="4140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76752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l-PL" altLang="pl-PL" sz="3600">
                <a:solidFill>
                  <a:srgbClr val="000000"/>
                </a:solidFill>
              </a:rPr>
              <a:t>Nie będziemy się uczyć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140200"/>
            <a:ext cx="25828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900" y="4357688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363" y="3603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6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632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Odwrotnie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5575" cy="3811588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zrobienie czegoś na co jeszcze nie ma procedur (na co dorośli jeszcze nie są przygotowani)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829175"/>
            <a:ext cx="27003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5580063" y="3240088"/>
            <a:ext cx="4140200" cy="2700337"/>
          </a:xfrm>
          <a:prstGeom prst="cloudCallout">
            <a:avLst>
              <a:gd name="adj1" fmla="val -80231"/>
              <a:gd name="adj2" fmla="val 3750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6168" rIns="90000" bIns="4500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pl-PL" altLang="pl-PL" sz="2400">
              <a:solidFill>
                <a:srgbClr val="000000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pl-PL" altLang="pl-PL" sz="2400">
              <a:solidFill>
                <a:srgbClr val="000000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l-PL" altLang="pl-PL" sz="2400">
                <a:solidFill>
                  <a:srgbClr val="000000"/>
                </a:solidFill>
              </a:rPr>
              <a:t>Wymyślimy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l-PL" altLang="pl-PL" sz="2400">
                <a:solidFill>
                  <a:srgbClr val="000000"/>
                </a:solidFill>
              </a:rPr>
              <a:t>taki numer,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l-PL" altLang="pl-PL" sz="2400">
                <a:solidFill>
                  <a:srgbClr val="000000"/>
                </a:solidFill>
              </a:rPr>
              <a:t>którego nikt przed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l-PL" altLang="pl-PL" sz="2400">
                <a:solidFill>
                  <a:srgbClr val="000000"/>
                </a:solidFill>
              </a:rPr>
              <a:t>nami nie wymyślił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pl-PL" altLang="pl-PL" sz="2400">
              <a:solidFill>
                <a:srgbClr val="000000"/>
              </a:solidFill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9850" y="2946400"/>
            <a:ext cx="18827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363" y="3603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6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6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46075"/>
            <a:ext cx="615632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Rozwój a kultura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5575" cy="3721100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Nastolatki mają potrzebę, aby zrobić coś nowego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Rozwój cywilizacji im to umożliwia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=&gt; powstaje nowe zagrożenie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838" y="4140200"/>
            <a:ext cx="3367087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679950"/>
            <a:ext cx="18002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632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Nastolatki a zagrożenia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949450"/>
            <a:ext cx="7775575" cy="3811588"/>
          </a:xfrm>
        </p:spPr>
        <p:txBody>
          <a:bodyPr/>
          <a:lstStyle/>
          <a:p>
            <a:pPr marL="431800" indent="-323850" algn="ct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  <a:p>
            <a:pPr marL="431800" indent="-323850" algn="ct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4400" smtClean="0">
                <a:solidFill>
                  <a:srgbClr val="DC2300"/>
                </a:solidFill>
              </a:rPr>
              <a:t>Nastolatki w swoim rozwoju potrzebują nowych zagrożeń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959225"/>
            <a:ext cx="41402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0700" y="4500563"/>
            <a:ext cx="34194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4038" y="5815013"/>
            <a:ext cx="17462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6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439863" y="4859338"/>
            <a:ext cx="28797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9695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 sz="2800">
                <a:solidFill>
                  <a:srgbClr val="000000"/>
                </a:solidFill>
              </a:rPr>
              <a:t>aby odróżnić się od dorosłych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840538" y="4200525"/>
            <a:ext cx="30607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9695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l-PL" altLang="pl-PL" sz="2800">
                <a:solidFill>
                  <a:srgbClr val="000000"/>
                </a:solidFill>
              </a:rPr>
              <a:t>aby kształtować poczucie wpływu na swoje życie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6325" cy="1262063"/>
          </a:xfrm>
        </p:spPr>
        <p:txBody>
          <a:bodyPr tIns="38808"/>
          <a:lstStyle/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  Granica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3240088"/>
            <a:ext cx="30607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00563" y="1800225"/>
            <a:ext cx="2700337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4404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 sz="2200">
                <a:solidFill>
                  <a:srgbClr val="DC2300"/>
                </a:solidFill>
              </a:rPr>
              <a:t>Alkohol: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 sz="2200">
                <a:solidFill>
                  <a:srgbClr val="DC2300"/>
                </a:solidFill>
              </a:rPr>
              <a:t>- zakaz,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 sz="2200">
                <a:solidFill>
                  <a:srgbClr val="DC2300"/>
                </a:solidFill>
              </a:rPr>
              <a:t>- profilaktyka,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 sz="2200">
                <a:solidFill>
                  <a:srgbClr val="DC2300"/>
                </a:solidFill>
              </a:rPr>
              <a:t>- procedury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79388" y="6840538"/>
            <a:ext cx="95392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 Specjalistyczna Poradnia Profilaktyczno – Terapeutyczna,	</a:t>
            </a:r>
          </a:p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ul.Szujskiego 25, 33-100 Tarnów,	            tel14 6222796.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79388" y="6840538"/>
            <a:ext cx="95392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 Specjalistyczna Poradnia Profilaktyczno – Terapeutyczna,	</a:t>
            </a:r>
          </a:p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ul.Szujskiego 25, 33-100 Tarnów,	            tel14 6222796.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xfrm>
            <a:off x="1260475" y="341313"/>
            <a:ext cx="8459788" cy="44132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b="0" i="0" smtClean="0">
                <a:solidFill>
                  <a:srgbClr val="FF950E"/>
                </a:solidFill>
              </a:rPr>
              <a:t>Mechanizm rozwojowy:</a:t>
            </a: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>
                <a:latin typeface="Comic Sans MS" pitchFamily="66" charset="0"/>
              </a:rPr>
              <a:t>Co wymyślimy nowego?</a:t>
            </a:r>
            <a:r>
              <a:rPr lang="pl-PL" altLang="pl-PL" smtClean="0"/>
              <a:t> </a:t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z="3200" smtClean="0">
                <a:latin typeface="Comic Sans MS" pitchFamily="66" charset="0"/>
              </a:rPr>
              <a:t>Co będzie odwrotne?</a:t>
            </a:r>
            <a:br>
              <a:rPr lang="pl-PL" altLang="pl-PL" sz="3200" smtClean="0">
                <a:latin typeface="Comic Sans MS" pitchFamily="66" charset="0"/>
              </a:rPr>
            </a:br>
            <a:r>
              <a:rPr lang="pl-PL" altLang="pl-PL" sz="3200" smtClean="0">
                <a:latin typeface="Comic Sans MS" pitchFamily="66" charset="0"/>
              </a:rPr>
              <a:t>Na co dorośli nie są przygotowani?</a:t>
            </a:r>
            <a:r>
              <a:rPr lang="pl-PL" altLang="pl-PL" smtClean="0"/>
              <a:t/>
            </a:r>
            <a:br>
              <a:rPr lang="pl-PL" altLang="pl-PL" smtClean="0"/>
            </a:br>
            <a:endParaRPr lang="pl-PL" altLang="pl-PL" smtClean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188913"/>
            <a:ext cx="17843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538" y="5219700"/>
            <a:ext cx="2160587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5950" y="4440238"/>
            <a:ext cx="2314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060700" y="4500563"/>
            <a:ext cx="52197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0">
              <a:lnSpc>
                <a:spcPct val="11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sz="7200">
                <a:solidFill>
                  <a:srgbClr val="000000"/>
                </a:solidFill>
                <a:latin typeface="Comic Sans MS" pitchFamily="66" charset="0"/>
              </a:rPr>
              <a:t>narkotyki</a:t>
            </a: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6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632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>
                <a:solidFill>
                  <a:srgbClr val="FF950E"/>
                </a:solidFill>
              </a:rPr>
              <a:t>Mechanizm rozwojowy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863" y="360045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439863" y="2339975"/>
            <a:ext cx="23399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Alkohol: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- zakaz,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- profilaktyka,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- procedury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5219700"/>
            <a:ext cx="3508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219700" y="3419475"/>
            <a:ext cx="25193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narkotyki</a:t>
            </a: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2175" y="4110038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6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79388" y="6840538"/>
            <a:ext cx="95392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 Specjalistyczna Poradnia Profilaktyczno – Terapeutyczna,	</a:t>
            </a:r>
          </a:p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ul.Szujskiego 25, 33-100 Tarnów, tel14 6222796.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632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>
                <a:solidFill>
                  <a:srgbClr val="FF950E"/>
                </a:solidFill>
              </a:rPr>
              <a:t>Zysk rozwojowy: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2668588"/>
            <a:ext cx="7775575" cy="2190750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Poczucie wpływu, - </a:t>
            </a:r>
            <a:r>
              <a:rPr lang="pl-PL" altLang="pl-PL" i="1" smtClean="0">
                <a:solidFill>
                  <a:srgbClr val="DC2300"/>
                </a:solidFill>
              </a:rPr>
              <a:t>„decyduję”,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Poczucie odrębności - </a:t>
            </a:r>
            <a:r>
              <a:rPr lang="pl-PL" altLang="pl-PL" i="1" smtClean="0">
                <a:solidFill>
                  <a:srgbClr val="DC2300"/>
                </a:solidFill>
              </a:rPr>
              <a:t>„JA”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Poczucie autonomii – </a:t>
            </a:r>
            <a:r>
              <a:rPr lang="pl-PL" altLang="pl-PL" i="1" smtClean="0">
                <a:solidFill>
                  <a:srgbClr val="DC2300"/>
                </a:solidFill>
              </a:rPr>
              <a:t>„JA decyduję”,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xfrm>
            <a:off x="2160588" y="-82550"/>
            <a:ext cx="7631112" cy="250031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>
                <a:solidFill>
                  <a:srgbClr val="000080"/>
                </a:solidFill>
              </a:rPr>
              <a:t>Mechanizm społeczny:</a:t>
            </a: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>Reakcja na nowe zagrożenie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2519363"/>
            <a:ext cx="7559675" cy="1439862"/>
          </a:xfrm>
        </p:spPr>
        <p:txBody>
          <a:bodyPr tIns="38808" anchor="ctr"/>
          <a:lstStyle/>
          <a:p>
            <a:pPr marL="431800" indent="-323850" algn="ct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4400" smtClean="0">
                <a:solidFill>
                  <a:srgbClr val="DC2300"/>
                </a:solidFill>
              </a:rPr>
              <a:t>STOP NARKOTYKOM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600450"/>
            <a:ext cx="197961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400" y="4375150"/>
            <a:ext cx="12065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3063" y="4818063"/>
            <a:ext cx="120808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4175" y="4500563"/>
            <a:ext cx="12065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2775" y="4859338"/>
            <a:ext cx="151606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35563" y="5268913"/>
            <a:ext cx="116522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9588" y="3419475"/>
            <a:ext cx="143986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10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179388" y="6840538"/>
            <a:ext cx="95392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 Specjalistyczna Poradnia Profilaktyczno – Terapeutyczna,	</a:t>
            </a:r>
          </a:p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ul.Szujskiego 25, 33-100 Tarnów, tel14 6222796.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632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>
                <a:solidFill>
                  <a:srgbClr val="000080"/>
                </a:solidFill>
              </a:rPr>
              <a:t>Mechanizm społeczny: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0045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439863" y="2339975"/>
            <a:ext cx="23399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Alkohol: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- zakaz,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- profilaktyka,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- procedury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0" y="5645150"/>
            <a:ext cx="3508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419475" y="4140200"/>
            <a:ext cx="16192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pl-PL" altLang="pl-PL">
                <a:solidFill>
                  <a:srgbClr val="000000"/>
                </a:solidFill>
              </a:rPr>
              <a:t>narkotyki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450" y="4500563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3538" y="3060700"/>
            <a:ext cx="30273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813" y="4554538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1619250" y="6840538"/>
            <a:ext cx="2519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odwrotnie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4679950" y="2339975"/>
            <a:ext cx="19796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pl-PL" altLang="pl-PL">
                <a:solidFill>
                  <a:srgbClr val="000000"/>
                </a:solidFill>
              </a:rPr>
              <a:t>Dostosowanie społeczeństwa</a:t>
            </a:r>
          </a:p>
        </p:txBody>
      </p:sp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8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632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Cel: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5575" cy="423862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Analiza formalna niezależna od konkretnej treści,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Wskazanie uniwersalnego mechanizmu,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Odpowiedź na pytanie:</a:t>
            </a:r>
          </a:p>
          <a:p>
            <a:pPr marL="431800" indent="-323850" algn="ctr" eaLnBrk="1">
              <a:spcAft>
                <a:spcPct val="0"/>
              </a:spcAft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4400" b="1" i="1" smtClean="0">
                <a:solidFill>
                  <a:srgbClr val="800000"/>
                </a:solidFill>
              </a:rPr>
              <a:t>W jaki sposób pojawiają się nowe zagrożenia w adolescencji?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9388" y="6840538"/>
            <a:ext cx="95392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 Specjalistyczna Poradnia Profilaktyczno – Terapeutyczna,	</a:t>
            </a:r>
          </a:p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ul.Szujskiego 25, 33-100 Tarnów, tel14 6222796.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xfrm>
            <a:off x="1260475" y="360363"/>
            <a:ext cx="8459788" cy="43751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altLang="pl-PL" smtClean="0"/>
              <a:t>Co wymyślimy nowego?</a:t>
            </a:r>
            <a:br>
              <a:rPr lang="pl-PL" altLang="pl-PL" smtClean="0"/>
            </a:br>
            <a:r>
              <a:rPr lang="pl-PL" altLang="pl-PL" smtClean="0"/>
              <a:t> </a:t>
            </a:r>
            <a:br>
              <a:rPr lang="pl-PL" altLang="pl-PL" smtClean="0"/>
            </a:br>
            <a:r>
              <a:rPr lang="pl-PL" altLang="pl-PL" smtClean="0"/>
              <a:t>Co będzie odwrotne?</a:t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>Na co dorośli nie są przygotowani?</a:t>
            </a:r>
            <a:br>
              <a:rPr lang="pl-PL" altLang="pl-PL" smtClean="0"/>
            </a:br>
            <a:endParaRPr lang="pl-PL" altLang="pl-PL" smtClean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188913"/>
            <a:ext cx="17843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675" y="5219700"/>
            <a:ext cx="216058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5088" y="4257675"/>
            <a:ext cx="2314576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619250" y="4500563"/>
            <a:ext cx="66595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0">
              <a:lnSpc>
                <a:spcPct val="11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l-PL" altLang="pl-PL" sz="7200">
                <a:solidFill>
                  <a:srgbClr val="000000"/>
                </a:solidFill>
                <a:latin typeface="Comic Sans MS" pitchFamily="66" charset="0"/>
              </a:rPr>
              <a:t>cyberprzemoc</a:t>
            </a: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6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79388" y="6840538"/>
            <a:ext cx="95392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 Specjalistyczna Poradnia Profilaktyczno – Terapeutyczna,	</a:t>
            </a:r>
          </a:p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ul.Szujskiego 25, 33-100 Tarnów,	            tel14 6222796.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632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Kolejne zagrożenie...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98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60363" y="2519363"/>
            <a:ext cx="23399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Alkohol: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- zakaz,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- profilaktyka,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- procedury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25" y="5580063"/>
            <a:ext cx="2339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339975" y="4140200"/>
            <a:ext cx="16192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pl-PL" altLang="pl-PL">
                <a:solidFill>
                  <a:srgbClr val="000000"/>
                </a:solidFill>
              </a:rPr>
              <a:t>narkotyki</a:t>
            </a: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9363" y="4500563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2450" y="3060700"/>
            <a:ext cx="1947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4500563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619250" y="6840538"/>
            <a:ext cx="2519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odwrotnie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3240088" y="2339975"/>
            <a:ext cx="19796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pl-PL" altLang="pl-PL">
                <a:solidFill>
                  <a:srgbClr val="000000"/>
                </a:solidFill>
              </a:rPr>
              <a:t>Dostosowanie społeczeństwa</a:t>
            </a:r>
          </a:p>
        </p:txBody>
      </p:sp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9588" y="5580063"/>
            <a:ext cx="2339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400" y="4500563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5759450" y="4140200"/>
            <a:ext cx="16192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pl-PL" altLang="pl-PL">
                <a:solidFill>
                  <a:srgbClr val="000000"/>
                </a:solidFill>
              </a:rPr>
              <a:t>cyberprzemoc</a:t>
            </a: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3959225" y="4152900"/>
            <a:ext cx="14398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pl-PL" altLang="pl-PL">
                <a:solidFill>
                  <a:srgbClr val="000000"/>
                </a:solidFill>
              </a:rPr>
              <a:t>profilaktyka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632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... i następne 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0200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79388" y="2700338"/>
            <a:ext cx="23399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Alkohol: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- zakaz,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- profilaktyka,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l-PL" altLang="pl-PL">
                <a:solidFill>
                  <a:srgbClr val="000000"/>
                </a:solidFill>
              </a:rPr>
              <a:t>- procedury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25" y="5040313"/>
            <a:ext cx="12604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260475" y="4500563"/>
            <a:ext cx="12604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pl-PL" altLang="pl-PL">
                <a:solidFill>
                  <a:srgbClr val="000000"/>
                </a:solidFill>
              </a:rPr>
              <a:t>narkotyki</a:t>
            </a: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588" y="3419475"/>
            <a:ext cx="1260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060700" y="6054725"/>
            <a:ext cx="12604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pl-PL" altLang="pl-PL">
                <a:solidFill>
                  <a:srgbClr val="000000"/>
                </a:solidFill>
              </a:rPr>
              <a:t>odwrotnie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859338" y="2519363"/>
            <a:ext cx="18002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pl-PL" altLang="pl-PL">
                <a:solidFill>
                  <a:srgbClr val="000000"/>
                </a:solidFill>
              </a:rPr>
              <a:t>Dostosowanie społeczeństwa</a:t>
            </a:r>
          </a:p>
        </p:txBody>
      </p:sp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0700" y="5219700"/>
            <a:ext cx="16192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3959225" y="4500563"/>
            <a:ext cx="1619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pl-PL" altLang="pl-PL">
                <a:solidFill>
                  <a:srgbClr val="000000"/>
                </a:solidFill>
              </a:rPr>
              <a:t>cyberprzemoc</a:t>
            </a:r>
          </a:p>
        </p:txBody>
      </p:sp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419475"/>
            <a:ext cx="1800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4375150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175" y="5103813"/>
            <a:ext cx="16192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7380288" y="4679950"/>
            <a:ext cx="18002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pl-PL" altLang="pl-PL">
                <a:solidFill>
                  <a:srgbClr val="000000"/>
                </a:solidFill>
              </a:rPr>
              <a:t>dopalacze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5759450" y="4140200"/>
            <a:ext cx="14398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pl-PL" altLang="pl-PL">
                <a:solidFill>
                  <a:srgbClr val="000000"/>
                </a:solidFill>
              </a:rPr>
              <a:t>profilaktyka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2700338" y="4140200"/>
            <a:ext cx="14398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pl-PL" altLang="pl-PL">
                <a:solidFill>
                  <a:srgbClr val="000000"/>
                </a:solidFill>
              </a:rPr>
              <a:t>profilaktyka</a:t>
            </a:r>
          </a:p>
        </p:txBody>
      </p:sp>
      <p:pic>
        <p:nvPicPr>
          <p:cNvPr id="78865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4313" y="4375150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038" y="6054725"/>
            <a:ext cx="13176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50013" y="5957888"/>
            <a:ext cx="13176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632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Spostrzeżenia: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5575" cy="382587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Wypracowanie przez społeczeństwo mechanizmu radzenia sobie z zagrożeniem pozwala nastolatkom znowu zrobić coś odwrotnie = znaleźć nowe zagrożenie = pozwala na bunt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Kultura wypracowała określony mechanizm rozwoju człowieka, który rządzi się określoną wewnętrzną logiką.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79388" y="6840538"/>
            <a:ext cx="95392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 Specjalistyczna Poradnia Profilaktyczno – Terapeutyczna,	</a:t>
            </a:r>
          </a:p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ul.Szujskiego 25, 33-100 Tarnów, tel14 6222796.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7975"/>
            <a:ext cx="6156325" cy="12509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Wnioski dla profilaktyki: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2160588"/>
            <a:ext cx="7775575" cy="382587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To kolejny argument za profilaktyką opartą na zasobach – taka profilaktyka nie podpowiada, co należy zrobić odwrotnie,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oraz opartą na kształtowaniu korzystnych warunków rozwojowych = stawianiu granic i reagowaniu na ich przekroczenie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038" y="6534150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988" y="6480175"/>
            <a:ext cx="1087437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5580063"/>
            <a:ext cx="1619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Oval 6"/>
          <p:cNvSpPr>
            <a:spLocks noChangeArrowheads="1"/>
          </p:cNvSpPr>
          <p:nvPr/>
        </p:nvSpPr>
        <p:spPr bwMode="auto">
          <a:xfrm rot="-900000">
            <a:off x="6122988" y="6850063"/>
            <a:ext cx="360362" cy="179387"/>
          </a:xfrm>
          <a:prstGeom prst="ellipse">
            <a:avLst/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/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4763" y="6534150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Oval 8"/>
          <p:cNvSpPr>
            <a:spLocks noChangeArrowheads="1"/>
          </p:cNvSpPr>
          <p:nvPr/>
        </p:nvSpPr>
        <p:spPr bwMode="auto">
          <a:xfrm rot="-780000">
            <a:off x="5581650" y="6848475"/>
            <a:ext cx="360363" cy="179388"/>
          </a:xfrm>
          <a:prstGeom prst="ellipse">
            <a:avLst/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/>
          </a:p>
        </p:txBody>
      </p:sp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7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9588" y="6659563"/>
            <a:ext cx="84613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6473825"/>
            <a:ext cx="1087438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46075"/>
            <a:ext cx="615632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Wniosek: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00225" y="1439863"/>
            <a:ext cx="7954963" cy="5799137"/>
          </a:xfrm>
        </p:spPr>
        <p:txBody>
          <a:bodyPr/>
          <a:lstStyle/>
          <a:p>
            <a:pPr marL="863600" indent="-646113" algn="ct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>
                <a:solidFill>
                  <a:srgbClr val="DC2300"/>
                </a:solidFill>
              </a:rPr>
              <a:t>Nie chodzi o to, aby zagrożenia nie było, ale o to, aby takie zachowanie wspierało zdrowy rozwój.</a:t>
            </a:r>
          </a:p>
          <a:p>
            <a:pPr marL="863600" indent="-646113" algn="ct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z="1000" smtClean="0">
              <a:solidFill>
                <a:srgbClr val="DC2300"/>
              </a:solidFill>
            </a:endParaRPr>
          </a:p>
          <a:p>
            <a:pPr marL="863600" indent="-646113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>
                <a:solidFill>
                  <a:srgbClr val="DC2300"/>
                </a:solidFill>
              </a:rPr>
              <a:t> Nastolatki krok przed nami, </a:t>
            </a:r>
          </a:p>
          <a:p>
            <a:pPr marL="863600" indent="-646113" algn="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>
                <a:solidFill>
                  <a:srgbClr val="DC2300"/>
                </a:solidFill>
              </a:rPr>
              <a:t>my krok za nimi.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5219700"/>
            <a:ext cx="21050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Oval 4"/>
          <p:cNvSpPr>
            <a:spLocks noChangeArrowheads="1"/>
          </p:cNvSpPr>
          <p:nvPr/>
        </p:nvSpPr>
        <p:spPr bwMode="auto">
          <a:xfrm>
            <a:off x="2339975" y="7199313"/>
            <a:ext cx="360363" cy="179387"/>
          </a:xfrm>
          <a:prstGeom prst="ellipse">
            <a:avLst/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/>
          </a:p>
        </p:txBody>
      </p:sp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2879725" y="7199313"/>
            <a:ext cx="360363" cy="179387"/>
          </a:xfrm>
          <a:prstGeom prst="ellipse">
            <a:avLst/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/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4319588"/>
            <a:ext cx="19796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7300" y="4140200"/>
            <a:ext cx="2143125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950" y="4679950"/>
            <a:ext cx="19796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0175" y="5994400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6300788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68813" y="6357938"/>
            <a:ext cx="10874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4" name="Picture 12"/>
          <p:cNvPicPr>
            <a:picLocks noChangeAspect="1" noChangeArrowheads="1"/>
          </p:cNvPicPr>
          <p:nvPr/>
        </p:nvPicPr>
        <p:blipFill>
          <a:blip r:embed="rId10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1979613" y="1260475"/>
            <a:ext cx="7920037" cy="525145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tIns="28224"/>
          <a:lstStyle/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l-PL" altLang="pl-PL" sz="3200" b="0" i="0" smtClean="0">
                <a:solidFill>
                  <a:srgbClr val="000000"/>
                </a:solidFill>
              </a:rPr>
              <a:t>Patryk Hajdo</a:t>
            </a:r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pl-PL" altLang="pl-PL" sz="3200" b="0" i="0" smtClean="0">
              <a:solidFill>
                <a:srgbClr val="000000"/>
              </a:solidFill>
            </a:endParaRPr>
          </a:p>
          <a:p>
            <a:pPr algn="ctr" eaLnBrk="1"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l-PL" altLang="pl-PL" sz="4000" smtClean="0">
                <a:solidFill>
                  <a:srgbClr val="000080"/>
                </a:solidFill>
                <a:latin typeface="Comic Sans MS" pitchFamily="66" charset="0"/>
              </a:rPr>
              <a:t>					</a:t>
            </a:r>
            <a:r>
              <a:rPr lang="pl-PL" altLang="pl-PL" sz="4500" smtClean="0">
                <a:solidFill>
                  <a:srgbClr val="000080"/>
                </a:solidFill>
                <a:latin typeface="Comic Sans MS" pitchFamily="66" charset="0"/>
              </a:rPr>
              <a:t>Krok za, </a:t>
            </a:r>
          </a:p>
          <a:p>
            <a:pPr algn="l" eaLnBrk="1"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l-PL" altLang="pl-PL" sz="4500" smtClean="0">
                <a:solidFill>
                  <a:srgbClr val="000080"/>
                </a:solidFill>
                <a:latin typeface="Comic Sans MS" pitchFamily="66" charset="0"/>
              </a:rPr>
              <a:t>	krok przed</a:t>
            </a:r>
            <a:r>
              <a:rPr lang="pl-PL" altLang="pl-PL" sz="4500" i="0" smtClean="0">
                <a:solidFill>
                  <a:srgbClr val="000080"/>
                </a:solidFill>
              </a:rPr>
              <a:t> </a:t>
            </a:r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pl-PL" altLang="pl-PL" sz="4000" i="0" smtClean="0">
              <a:solidFill>
                <a:srgbClr val="000080"/>
              </a:solidFill>
            </a:endParaRPr>
          </a:p>
          <a:p>
            <a:pPr algn="ctr" eaLnBrk="1"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l-PL" altLang="pl-PL" sz="4000" b="0" i="0" smtClean="0">
                <a:solidFill>
                  <a:srgbClr val="000080"/>
                </a:solidFill>
                <a:latin typeface="Comic Sans MS" pitchFamily="66" charset="0"/>
              </a:rPr>
              <a:t>-</a:t>
            </a:r>
            <a:r>
              <a:rPr lang="pl-PL" altLang="pl-PL" sz="4000" b="0" smtClean="0">
                <a:solidFill>
                  <a:srgbClr val="000080"/>
                </a:solidFill>
                <a:latin typeface="Comic Sans MS" pitchFamily="66" charset="0"/>
              </a:rPr>
              <a:t> </a:t>
            </a:r>
            <a:r>
              <a:rPr lang="pl-PL" altLang="pl-PL" sz="3600" b="0" smtClean="0">
                <a:solidFill>
                  <a:srgbClr val="000080"/>
                </a:solidFill>
                <a:latin typeface="Comic Sans MS" pitchFamily="66" charset="0"/>
              </a:rPr>
              <a:t>nowe zagrożenia</a:t>
            </a:r>
          </a:p>
          <a:p>
            <a:pPr algn="ctr" eaLnBrk="1"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l-PL" altLang="pl-PL" sz="3600" b="0" smtClean="0">
                <a:solidFill>
                  <a:srgbClr val="000080"/>
                </a:solidFill>
                <a:latin typeface="Comic Sans MS" pitchFamily="66" charset="0"/>
              </a:rPr>
              <a:t>w społecznym kontekście rozwoju nastolatka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 l="5351"/>
          <a:stretch>
            <a:fillRect/>
          </a:stretch>
        </p:blipFill>
        <p:spPr bwMode="auto">
          <a:xfrm>
            <a:off x="179388" y="179388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439863" y="214313"/>
            <a:ext cx="82772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4404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altLang="pl-PL" sz="2200" b="1">
                <a:solidFill>
                  <a:srgbClr val="004586"/>
                </a:solidFill>
              </a:rPr>
              <a:t>Specjalistyczna   Poradnia   Profilaktyczno  - Terapeutyczna  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altLang="pl-PL" sz="2200" b="1">
              <a:solidFill>
                <a:srgbClr val="004586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altLang="pl-PL" sz="2200" b="1">
                <a:solidFill>
                  <a:srgbClr val="004586"/>
                </a:solidFill>
              </a:rPr>
              <a:t>w Tarnowie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7788" y="4500563"/>
            <a:ext cx="169703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413" y="4319588"/>
            <a:ext cx="181292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5815013"/>
            <a:ext cx="12604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720725" y="7019925"/>
            <a:ext cx="360363" cy="179388"/>
          </a:xfrm>
          <a:prstGeom prst="ellipse">
            <a:avLst/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/>
          </a:p>
        </p:txBody>
      </p:sp>
      <p:sp>
        <p:nvSpPr>
          <p:cNvPr id="87048" name="Oval 8"/>
          <p:cNvSpPr>
            <a:spLocks noChangeArrowheads="1"/>
          </p:cNvSpPr>
          <p:nvPr/>
        </p:nvSpPr>
        <p:spPr bwMode="auto">
          <a:xfrm>
            <a:off x="1260475" y="7019925"/>
            <a:ext cx="360363" cy="179388"/>
          </a:xfrm>
          <a:prstGeom prst="ellipse">
            <a:avLst/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79388" y="6840538"/>
            <a:ext cx="95392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 Specjalistyczna Poradnia Profilaktyczno – Terapeutyczna,	</a:t>
            </a:r>
          </a:p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ul.Szujskiego 25, 33-100 Tarnów, tel14 6222796.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979613" y="301625"/>
            <a:ext cx="7812087" cy="257810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W jaki sposób pojawiają się nowe zagrożenia?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3060700"/>
            <a:ext cx="7775575" cy="2519363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Mechanizm rozwojowy,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Mechanizm społeczny,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Rola kultury.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9388" y="6840538"/>
            <a:ext cx="95392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 Specjalistyczna Poradnia Profilaktyczno – Terapeutyczna,	</a:t>
            </a:r>
          </a:p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ul.Szujskiego 25, 33-100 Tarnów, tel14 6222796.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46075"/>
            <a:ext cx="615632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Konflikt a bunt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5575" cy="4668838"/>
          </a:xfrm>
        </p:spPr>
        <p:txBody>
          <a:bodyPr tIns="24695"/>
          <a:lstStyle/>
          <a:p>
            <a:pPr marL="431800" indent="-3238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2800" smtClean="0"/>
              <a:t>Konflikt: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2800" smtClean="0"/>
              <a:t>nastolatek wykłóca się z rodzicem o pozwolenie na późniejszy powrót do domu, a kiedy mu się to nie udaje niezadowolony wraca o wyznaczonej porze.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2800" smtClean="0"/>
              <a:t>Bunt: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2800" smtClean="0"/>
              <a:t>Nastolatek wraca do domu później niż oczekiwał od niego rodzic,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2800" smtClean="0"/>
              <a:t>Zachowanie niezgodne z oczekiwania osób dorosłych.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79388" y="6840538"/>
            <a:ext cx="95392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 Specjalistyczna Poradnia Profilaktyczno – Terapeutyczna,	</a:t>
            </a:r>
          </a:p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ul.Szujskiego 25, 33-100 Tarnów, tel14 6222796.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7975"/>
            <a:ext cx="6156325" cy="12509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Bunt jako element rozwoju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2339975"/>
            <a:ext cx="7775575" cy="3721100"/>
          </a:xfrm>
        </p:spPr>
        <p:txBody>
          <a:bodyPr/>
          <a:lstStyle/>
          <a:p>
            <a:pPr marL="431800" indent="-323850" algn="ct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Zysk rozwojowy:</a:t>
            </a:r>
          </a:p>
          <a:p>
            <a:pPr marL="431800" indent="-323850" algn="ct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Co nastolatek osiągnął w rozwoju?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Poczucie wpływu, - </a:t>
            </a:r>
            <a:r>
              <a:rPr lang="pl-PL" altLang="pl-PL" i="1" smtClean="0">
                <a:solidFill>
                  <a:srgbClr val="DC2300"/>
                </a:solidFill>
              </a:rPr>
              <a:t>„decyduję”,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Poczucie odrębności - </a:t>
            </a:r>
            <a:r>
              <a:rPr lang="pl-PL" altLang="pl-PL" i="1" smtClean="0">
                <a:solidFill>
                  <a:srgbClr val="DC2300"/>
                </a:solidFill>
              </a:rPr>
              <a:t>„JA”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Poczucie autonomii – </a:t>
            </a:r>
            <a:r>
              <a:rPr lang="pl-PL" altLang="pl-PL" i="1" smtClean="0">
                <a:solidFill>
                  <a:srgbClr val="DC2300"/>
                </a:solidFill>
              </a:rPr>
              <a:t>„JA decyduję”,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9388" y="6840538"/>
            <a:ext cx="95392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 Specjalistyczna Poradnia Profilaktyczno – Terapeutyczna,	</a:t>
            </a:r>
          </a:p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ul.Szujskiego 25, 33-100 Tarnów, tel14 6222796.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7975"/>
            <a:ext cx="6156325" cy="12509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Robienie odwrotnie jako zagrożenie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5575" cy="3910013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Jedną z funkcji zakazu jest ochrona przed zagrożeniem,</a:t>
            </a:r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Nastolatek robiący odwrotnie będzie narażał się na zagrożenie.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725" y="2879725"/>
            <a:ext cx="1987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859338" y="3060700"/>
            <a:ext cx="10795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12261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pl-PL" altLang="pl-PL" sz="8800" b="1">
                <a:solidFill>
                  <a:srgbClr val="000000"/>
                </a:solidFill>
              </a:rPr>
              <a:t>=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251936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9450" y="2879725"/>
            <a:ext cx="16081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9675" y="3240088"/>
            <a:ext cx="13858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4788" y="5759450"/>
            <a:ext cx="13858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9450" y="5759450"/>
            <a:ext cx="143986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8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46075"/>
            <a:ext cx="615632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Treść i forma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5575" cy="3721100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Rozwojowa treść to „robienie odwrotnie”, 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Kulturowa forma to coś, co jest postrzegane aktualnie jako zagrożenie, np. alkohol, narkotyki, dopalacze, cyberprzemoc,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79388" y="6840538"/>
            <a:ext cx="95392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 Specjalistyczna Poradnia Profilaktyczno – Terapeutyczna,	</a:t>
            </a:r>
          </a:p>
          <a:p>
            <a: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1500">
                <a:solidFill>
                  <a:srgbClr val="000000"/>
                </a:solidFill>
                <a:latin typeface="Calibri" pitchFamily="34" charset="0"/>
              </a:rPr>
              <a:t>ul.Szujskiego 25, 33-100 Tarnów, tel14 6222796.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46075"/>
            <a:ext cx="615632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Zagrożenie →  bunt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5575" cy="5181600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Postrzeganie czegoś jako zagrożenie 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→ zakaz → łamanie go przez adolescentów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Gdyby nie było zakazu zachowanie miałoby inny wpływ na rozwój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725" y="3060700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975" y="3994150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959225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7975"/>
            <a:ext cx="6156325" cy="12509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mtClean="0"/>
              <a:t>Reakcja na nowe zagrożenie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5575" cy="5002213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Percepcja przez osoby dorosłe czegoś jako zagrożenie → zakaz, profilaktyka i procedury reagowania = nowe formy działań dostosowane do rzeczywistości</a:t>
            </a:r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altLang="pl-PL" smtClean="0"/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mtClean="0"/>
              <a:t>Zakłócenie → akomodacja → asymilacja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600450"/>
            <a:ext cx="197961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400" y="4375150"/>
            <a:ext cx="12065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3063" y="4818063"/>
            <a:ext cx="120808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4175" y="4500563"/>
            <a:ext cx="12065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2775" y="4859338"/>
            <a:ext cx="151606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35563" y="5268913"/>
            <a:ext cx="116522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9588" y="3419475"/>
            <a:ext cx="143986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10" cstate="print"/>
          <a:srcRect l="5351"/>
          <a:stretch>
            <a:fillRect/>
          </a:stretch>
        </p:blipFill>
        <p:spPr bwMode="auto">
          <a:xfrm>
            <a:off x="179388" y="66595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640</Words>
  <Application>Microsoft Office PowerPoint</Application>
  <PresentationFormat>Niestandardowy</PresentationFormat>
  <Paragraphs>210</Paragraphs>
  <Slides>26</Slides>
  <Notes>26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Slajd 1</vt:lpstr>
      <vt:lpstr>Cel:</vt:lpstr>
      <vt:lpstr>W jaki sposób pojawiają się nowe zagrożenia?</vt:lpstr>
      <vt:lpstr>Konflikt a bunt</vt:lpstr>
      <vt:lpstr>Bunt jako element rozwoju</vt:lpstr>
      <vt:lpstr>Robienie odwrotnie jako zagrożenie</vt:lpstr>
      <vt:lpstr>Treść i forma</vt:lpstr>
      <vt:lpstr>Zagrożenie →  bunt</vt:lpstr>
      <vt:lpstr>Reakcja na nowe zagrożenie</vt:lpstr>
      <vt:lpstr>Odwrotnie</vt:lpstr>
      <vt:lpstr>Odwrotnie</vt:lpstr>
      <vt:lpstr>Rozwój a kultura</vt:lpstr>
      <vt:lpstr>Nastolatki a zagrożenia</vt:lpstr>
      <vt:lpstr>  Granica</vt:lpstr>
      <vt:lpstr> Mechanizm rozwojowy: Co wymyślimy nowego?   Co będzie odwrotne? Na co dorośli nie są przygotowani? </vt:lpstr>
      <vt:lpstr>Mechanizm rozwojowy</vt:lpstr>
      <vt:lpstr>Zysk rozwojowy:</vt:lpstr>
      <vt:lpstr> Mechanizm społeczny:  Reakcja na nowe zagrożenie</vt:lpstr>
      <vt:lpstr>Mechanizm społeczny:</vt:lpstr>
      <vt:lpstr>Co wymyślimy nowego?   Co będzie odwrotne?  Na co dorośli nie są przygotowani? </vt:lpstr>
      <vt:lpstr>Kolejne zagrożenie...</vt:lpstr>
      <vt:lpstr>... i następne </vt:lpstr>
      <vt:lpstr>Spostrzeżenia:</vt:lpstr>
      <vt:lpstr>Wnioski dla profilaktyki:</vt:lpstr>
      <vt:lpstr>Wniosek: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Patryk Hajdo</dc:creator>
  <cp:lastModifiedBy>mkurzawa</cp:lastModifiedBy>
  <cp:revision>14</cp:revision>
  <cp:lastPrinted>1601-01-01T00:00:00Z</cp:lastPrinted>
  <dcterms:created xsi:type="dcterms:W3CDTF">2013-11-12T19:20:46Z</dcterms:created>
  <dcterms:modified xsi:type="dcterms:W3CDTF">2013-12-06T10:57:58Z</dcterms:modified>
</cp:coreProperties>
</file>