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3" r:id="rId2"/>
    <p:sldId id="258" r:id="rId3"/>
    <p:sldId id="259" r:id="rId4"/>
    <p:sldId id="260" r:id="rId5"/>
    <p:sldId id="261" r:id="rId6"/>
    <p:sldId id="262" r:id="rId7"/>
    <p:sldId id="286" r:id="rId8"/>
    <p:sldId id="263" r:id="rId9"/>
    <p:sldId id="265" r:id="rId10"/>
    <p:sldId id="287" r:id="rId11"/>
    <p:sldId id="266" r:id="rId12"/>
    <p:sldId id="288" r:id="rId13"/>
    <p:sldId id="267" r:id="rId14"/>
    <p:sldId id="268" r:id="rId15"/>
    <p:sldId id="289" r:id="rId16"/>
    <p:sldId id="269" r:id="rId17"/>
    <p:sldId id="270" r:id="rId18"/>
    <p:sldId id="284" r:id="rId19"/>
    <p:sldId id="271" r:id="rId20"/>
    <p:sldId id="285" r:id="rId21"/>
    <p:sldId id="272" r:id="rId22"/>
    <p:sldId id="273" r:id="rId23"/>
    <p:sldId id="274" r:id="rId24"/>
    <p:sldId id="275" r:id="rId25"/>
    <p:sldId id="276" r:id="rId26"/>
    <p:sldId id="277" r:id="rId27"/>
    <p:sldId id="290" r:id="rId28"/>
    <p:sldId id="278" r:id="rId29"/>
    <p:sldId id="291" r:id="rId30"/>
    <p:sldId id="279" r:id="rId31"/>
    <p:sldId id="280" r:id="rId32"/>
    <p:sldId id="281" r:id="rId33"/>
    <p:sldId id="292" r:id="rId34"/>
    <p:sldId id="282" r:id="rId3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19CBC1-227B-465F-8DDE-84F4518CCC9D}" type="datetimeFigureOut">
              <a:rPr lang="pl-PL" smtClean="0"/>
              <a:pPr/>
              <a:t>2013-03-22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6F917A-8EFC-4F99-9F55-CB808256A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CBC1-227B-465F-8DDE-84F4518CCC9D}" type="datetimeFigureOut">
              <a:rPr lang="pl-PL" smtClean="0"/>
              <a:pPr/>
              <a:t>2013-03-22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F917A-8EFC-4F99-9F55-CB808256A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CBC1-227B-465F-8DDE-84F4518CCC9D}" type="datetimeFigureOut">
              <a:rPr lang="pl-PL" smtClean="0"/>
              <a:pPr/>
              <a:t>2013-03-22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F917A-8EFC-4F99-9F55-CB808256A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CBC1-227B-465F-8DDE-84F4518CCC9D}" type="datetimeFigureOut">
              <a:rPr lang="pl-PL" smtClean="0"/>
              <a:pPr/>
              <a:t>2013-03-22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F917A-8EFC-4F99-9F55-CB808256AD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CBC1-227B-465F-8DDE-84F4518CCC9D}" type="datetimeFigureOut">
              <a:rPr lang="pl-PL" smtClean="0"/>
              <a:pPr/>
              <a:t>2013-03-22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F917A-8EFC-4F99-9F55-CB808256AD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CBC1-227B-465F-8DDE-84F4518CCC9D}" type="datetimeFigureOut">
              <a:rPr lang="pl-PL" smtClean="0"/>
              <a:pPr/>
              <a:t>2013-03-22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F917A-8EFC-4F99-9F55-CB808256AD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CBC1-227B-465F-8DDE-84F4518CCC9D}" type="datetimeFigureOut">
              <a:rPr lang="pl-PL" smtClean="0"/>
              <a:pPr/>
              <a:t>2013-03-22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F917A-8EFC-4F99-9F55-CB808256A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CBC1-227B-465F-8DDE-84F4518CCC9D}" type="datetimeFigureOut">
              <a:rPr lang="pl-PL" smtClean="0"/>
              <a:pPr/>
              <a:t>2013-03-22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F917A-8EFC-4F99-9F55-CB808256AD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9CBC1-227B-465F-8DDE-84F4518CCC9D}" type="datetimeFigureOut">
              <a:rPr lang="pl-PL" smtClean="0"/>
              <a:pPr/>
              <a:t>2013-03-22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F917A-8EFC-4F99-9F55-CB808256A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C19CBC1-227B-465F-8DDE-84F4518CCC9D}" type="datetimeFigureOut">
              <a:rPr lang="pl-PL" smtClean="0"/>
              <a:pPr/>
              <a:t>2013-03-22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F917A-8EFC-4F99-9F55-CB808256A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19CBC1-227B-465F-8DDE-84F4518CCC9D}" type="datetimeFigureOut">
              <a:rPr lang="pl-PL" smtClean="0"/>
              <a:pPr/>
              <a:t>2013-03-22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6F917A-8EFC-4F99-9F55-CB808256AD9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19CBC1-227B-465F-8DDE-84F4518CCC9D}" type="datetimeFigureOut">
              <a:rPr lang="pl-PL" smtClean="0"/>
              <a:pPr/>
              <a:t>2013-03-22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6F917A-8EFC-4F99-9F55-CB808256AD9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71472" y="1571612"/>
            <a:ext cx="80010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i="1" dirty="0" smtClean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pl-PL" sz="3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 wpływa na jakość orzeczeń wydawanych uczniom zagrożonym</a:t>
            </a:r>
            <a:r>
              <a:rPr lang="pl-PL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niedostosowaniem społecznym </a:t>
            </a:r>
            <a:br>
              <a:rPr lang="pl-PL" sz="3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niedostosowanym społecznie ?”</a:t>
            </a:r>
            <a:r>
              <a:rPr lang="pl-PL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pl-PL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14282" y="1285861"/>
            <a:ext cx="8929718" cy="4572032"/>
          </a:xfrm>
        </p:spPr>
        <p:txBody>
          <a:bodyPr>
            <a:normAutofit fontScale="25000" lnSpcReduction="20000"/>
          </a:bodyPr>
          <a:lstStyle/>
          <a:p>
            <a:pPr marL="360000" lvl="2">
              <a:spcBef>
                <a:spcPts val="0"/>
              </a:spcBef>
              <a:buFont typeface="Wingdings" pitchFamily="2" charset="2"/>
              <a:buChar char="Ø"/>
            </a:pPr>
            <a:r>
              <a:rPr lang="pl-PL" sz="1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NEGATYWNE KONSEKWENCJE TYCH ZACHOWAŃ. </a:t>
            </a:r>
            <a:br>
              <a:rPr lang="pl-PL" sz="1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1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0000" lvl="2">
              <a:spcBef>
                <a:spcPts val="0"/>
              </a:spcBef>
              <a:buNone/>
            </a:pPr>
            <a:r>
              <a:rPr lang="pl-PL" sz="1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12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DLA SAMEJ JEDNOSTKI </a:t>
            </a:r>
            <a:r>
              <a:rPr lang="pl-PL" sz="1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JEST TO ZAGROŻENIE BEZPIECZEŃSTWA FIZYCZNEGO </a:t>
            </a:r>
            <a:r>
              <a:rPr lang="pl-PL" sz="1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1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PSYCHICZNEGO</a:t>
            </a:r>
          </a:p>
          <a:p>
            <a:pPr marL="360000" lvl="2">
              <a:spcBef>
                <a:spcPts val="0"/>
              </a:spcBef>
              <a:buNone/>
            </a:pPr>
            <a:r>
              <a:rPr lang="pl-PL" sz="1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360000" lvl="2">
              <a:spcBef>
                <a:spcPts val="0"/>
              </a:spcBef>
              <a:buNone/>
            </a:pPr>
            <a:r>
              <a:rPr lang="pl-PL" sz="1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12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DLA SPOŁECZEŃSTWA </a:t>
            </a:r>
            <a:r>
              <a:rPr lang="pl-PL" sz="11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ZABURZENIA FUNKCJONOWANIA SYSTEMU SPOŁECZNEGO, GDZIE CELEM JEST DESTRUKCJA ISTNIEJĄCEGO ŁADU SPOŁECZNEGO.</a:t>
            </a:r>
            <a:endParaRPr lang="pl-PL" sz="1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1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  </a:t>
            </a:r>
          </a:p>
          <a:p>
            <a:pPr>
              <a:buNone/>
            </a:pPr>
            <a:r>
              <a:rPr lang="pl-PL" sz="8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Macander</a:t>
            </a:r>
            <a:r>
              <a:rPr lang="pl-PL" sz="8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80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D., Głos Pedagogiczny, kwiecień 2011 r.</a:t>
            </a:r>
            <a:endParaRPr lang="pl-PL" sz="8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11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8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36828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714488"/>
            <a:ext cx="8329642" cy="42928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Opracował</a:t>
            </a:r>
            <a:r>
              <a:rPr lang="pl-PL" sz="30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Zespół d/s Zagrożenia </a:t>
            </a:r>
            <a:r>
              <a:rPr lang="pl-PL" sz="3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Niedostosowaniem Społecznym</a:t>
            </a:r>
            <a:endParaRPr lang="pl-PL" sz="3000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>
                <a:schemeClr val="accent4">
                  <a:lumMod val="75000"/>
                </a:schemeClr>
              </a:buClr>
              <a:buNone/>
            </a:pPr>
            <a:r>
              <a:rPr lang="pl-PL" sz="33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 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Kwestionariusz 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Osobowości </a:t>
            </a:r>
            <a:r>
              <a:rPr lang="pl-PL" sz="3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Eysencka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EPQ-R w adaptacji 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A. Jaworowskiej </a:t>
            </a:r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>
                <a:schemeClr val="accent1">
                  <a:lumMod val="75000"/>
                </a:schemeClr>
              </a:buClr>
              <a:buNone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 Kwestionariusz 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Atak-Rezygnacja / 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A-R-    </a:t>
            </a:r>
            <a:b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Ostrowska</a:t>
            </a:r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>
                <a:schemeClr val="accent1">
                  <a:lumMod val="75000"/>
                </a:schemeClr>
              </a:buClr>
              <a:buNone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 Kwestionariusz 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 Badania Poczucia Kontroli – KBPK  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G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3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Krasowicz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3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Kurzyp-Wojnarska</a:t>
            </a:r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>
                <a:schemeClr val="accent1">
                  <a:lumMod val="75000"/>
                </a:schemeClr>
              </a:buClr>
              <a:buNone/>
            </a:pP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2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METODY DIAGNOZOWANIA </a:t>
            </a:r>
            <a:b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ZNS I NS</a:t>
            </a:r>
            <a:r>
              <a:rPr lang="pl-PL" sz="4000" dirty="0"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>
                <a:latin typeface="Arial" pitchFamily="34" charset="0"/>
                <a:cs typeface="Arial" pitchFamily="34" charset="0"/>
              </a:rPr>
            </a:br>
            <a:endParaRPr lang="pl-PL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4882547"/>
          </a:xfrm>
        </p:spPr>
        <p:txBody>
          <a:bodyPr/>
          <a:lstStyle/>
          <a:p>
            <a:pPr marL="514350" lvl="0" indent="-514350">
              <a:buClr>
                <a:schemeClr val="accent1">
                  <a:lumMod val="75000"/>
                </a:schemeClr>
              </a:buClr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 Inwentarz Stanu i Cechy Lęku – STAI  -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adaptacji C.D.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Spielberger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J.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Strelau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M.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Tysarczyk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K. Wrześniewski  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Clr>
                <a:schemeClr val="accent1">
                  <a:lumMod val="75000"/>
                </a:schemeClr>
              </a:buClr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 Dwuwymiarowy Inwentarz Inteligencji Emocjonalnej – DINEMO –A. Matczak,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Jaworowska, A Ciechanowicz, J. Stańczak, E. Zalewska</a:t>
            </a:r>
          </a:p>
          <a:p>
            <a:pPr marL="514350" lvl="0" indent="-514350">
              <a:buClr>
                <a:schemeClr val="accent1">
                  <a:lumMod val="75000"/>
                </a:schemeClr>
              </a:buClr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 Kwestionariusz do Badania Niedostosowania      Społecznego –L. Pytka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51115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571480"/>
            <a:ext cx="8543956" cy="5435811"/>
          </a:xfrm>
        </p:spPr>
        <p:txBody>
          <a:bodyPr>
            <a:normAutofit fontScale="25000" lnSpcReduction="20000"/>
          </a:bodyPr>
          <a:lstStyle/>
          <a:p>
            <a:pPr lvl="0" indent="-360000">
              <a:spcBef>
                <a:spcPts val="0"/>
              </a:spcBef>
              <a:buNone/>
            </a:pPr>
            <a:endParaRPr lang="pl-PL" sz="33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-360000">
              <a:spcBef>
                <a:spcPts val="0"/>
              </a:spcBef>
              <a:buNone/>
            </a:pPr>
            <a:r>
              <a:rPr lang="pl-PL" sz="10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 Kwestionariusz </a:t>
            </a:r>
            <a:r>
              <a:rPr lang="pl-PL" sz="10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Kompetencji Społecznych </a:t>
            </a:r>
            <a:r>
              <a:rPr lang="pl-PL" sz="10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br>
              <a:rPr lang="pl-PL" sz="10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0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10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10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Matczak</a:t>
            </a:r>
          </a:p>
          <a:p>
            <a:pPr lvl="0" indent="-360000">
              <a:spcBef>
                <a:spcPts val="0"/>
              </a:spcBef>
              <a:buNone/>
            </a:pPr>
            <a:r>
              <a:rPr lang="pl-PL" sz="10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 Kwestionariusze </a:t>
            </a:r>
            <a:r>
              <a:rPr lang="pl-PL" sz="10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 diagnozy ADHD i </a:t>
            </a:r>
            <a:r>
              <a:rPr lang="pl-PL" sz="10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zaburzeń zachowania </a:t>
            </a:r>
            <a:r>
              <a:rPr lang="pl-PL" sz="10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Tomasz Wolańczyk, Artur Kołakowski</a:t>
            </a:r>
            <a:endParaRPr lang="pl-PL" sz="10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l-PL" sz="10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Kwestionariusz ustrukturyzowanego wywiadu diagnostycznego w kierunku zespołu nadpobudliwości psychoruchowej (ADHD) według ICD-10 i </a:t>
            </a:r>
            <a:r>
              <a:rPr lang="pl-PL" sz="108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DSM-IV</a:t>
            </a:r>
            <a:endParaRPr lang="pl-PL" sz="10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l-PL" sz="10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Kwestionariusz ustrukturyzowanego wywiadu diagnostycznego w kierunku zaburzenia opozycyjno-buntowniczego (ODD) i zaburzeń zachowania (CD) według ICD-10 i </a:t>
            </a:r>
            <a:r>
              <a:rPr lang="pl-PL" sz="108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DSM-IV</a:t>
            </a:r>
            <a:endParaRPr lang="pl-PL" sz="10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pl-PL" sz="10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9.Kwestionariusz </a:t>
            </a:r>
            <a:r>
              <a:rPr lang="pl-PL" sz="10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Retrospektywnej Oceny </a:t>
            </a:r>
            <a:r>
              <a:rPr lang="pl-PL" sz="10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0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0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Postaw Rodziców </a:t>
            </a:r>
            <a:r>
              <a:rPr lang="pl-PL" sz="10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(KPR-</a:t>
            </a:r>
            <a:r>
              <a:rPr lang="pl-PL" sz="108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Roc</a:t>
            </a:r>
            <a:r>
              <a:rPr lang="pl-PL" sz="10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pl-PL" sz="10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l-PL" sz="10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10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Plopa</a:t>
            </a:r>
            <a:endParaRPr lang="pl-PL" sz="10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225404"/>
          </a:xfrm>
        </p:spPr>
        <p:txBody>
          <a:bodyPr>
            <a:normAutofit fontScale="90000"/>
          </a:bodyPr>
          <a:lstStyle/>
          <a:p>
            <a:pPr algn="l"/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071678"/>
            <a:ext cx="8501122" cy="400052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 OCENĘ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POZIOMU INTELIGENCJI,</a:t>
            </a:r>
          </a:p>
          <a:p>
            <a:pPr marL="514350" indent="-514350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 DIAGNOZĘ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FUNKCJI PSYCHICZNYCH,  </a:t>
            </a:r>
          </a:p>
          <a:p>
            <a:pPr marL="514350" indent="-514350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 DIAGNOZĘ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OSOBOWOŚCI, W TYM CZYNNIKÓW RYZYKA, </a:t>
            </a:r>
          </a:p>
          <a:p>
            <a:pPr marL="514350" indent="-514350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 DIAGNOZĘ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PEDAGOGICZNĄ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pl-PL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pl-PL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WIELOASPEKTOWA </a:t>
            </a: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DIAGNOZA ZAWIERA:</a:t>
            </a: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4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980727"/>
            <a:ext cx="8605620" cy="494860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 DIAGNOZĘ LEKARZY SPECJALISTÓW, KTÓRYCH OPINIA JEST NIEZBĘDNA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PLANOWANIU DZIAŁAŃ  MAJĄCYCH NA CELU ZAPOBIEGANIE PRZEJAWOM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ZNS I NS,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 DIAGNOZĘ FUNKCJONOWANIA SPOŁECZNEGO,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  DIAGNOZĘ ŚRODOWISKA RODZINNEGO, 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8.  OPINIĘ Z PLACÓWKI OŚWIATOWEJ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8252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SFORMUŁOWANIE 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ZALECEŃ ZESPOŁU ORZEKAJĄCEGO ZALEŻY 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 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OSTATECZNEJ 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DIAGNOZY. </a:t>
            </a:r>
          </a:p>
          <a:p>
            <a:pPr>
              <a:buNone/>
            </a:pPr>
            <a:endParaRPr lang="pl-PL" sz="3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INNA JEST, GDY MAMY 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 CZYNIENIA 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ZNS, </a:t>
            </a:r>
          </a:p>
          <a:p>
            <a:pPr>
              <a:buFont typeface="Wingdings" pitchFamily="2" charset="2"/>
              <a:buChar char="Ø"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INNA W PRZYPADKU NS.</a:t>
            </a:r>
          </a:p>
          <a:p>
            <a:pPr>
              <a:buNone/>
            </a:pPr>
            <a:endParaRPr lang="pl-PL" sz="3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OBSZARY 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PRACY 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UCZNIEM BĘDĄ 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PODOBNE!</a:t>
            </a:r>
            <a:endParaRPr lang="pl-PL" sz="3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sz="3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FORMUŁOWANIE ZALECEŃ</a:t>
            </a:r>
            <a:endParaRPr lang="pl-PL" sz="3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435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7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ILOŚĆ I POZIOM NASILENIA SYMPTOMÓW</a:t>
            </a:r>
          </a:p>
          <a:p>
            <a:pPr>
              <a:buNone/>
            </a:pPr>
            <a:endParaRPr lang="pl-PL" sz="7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7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nagminne </a:t>
            </a:r>
            <a:r>
              <a:rPr lang="pl-PL" sz="7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wagary</a:t>
            </a:r>
            <a:r>
              <a:rPr lang="pl-PL" sz="7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pl-PL" sz="7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7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nieprzestrzeganie </a:t>
            </a:r>
            <a:r>
              <a:rPr lang="pl-PL" sz="7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wewnętrznych zarządzeń </a:t>
            </a:r>
            <a:r>
              <a:rPr lang="pl-PL" sz="7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7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7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7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przepisów szkoły,</a:t>
            </a:r>
            <a:endParaRPr lang="pl-PL" sz="7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7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konflikty </a:t>
            </a:r>
            <a:r>
              <a:rPr lang="pl-PL" sz="7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nauczycielami lub wzmożone konflikty </a:t>
            </a:r>
            <a:r>
              <a:rPr lang="pl-PL" sz="7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sz="7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uczniami, rówieśnikami</a:t>
            </a:r>
            <a:endParaRPr lang="pl-PL" sz="7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7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ucieczki </a:t>
            </a:r>
            <a:r>
              <a:rPr lang="pl-PL" sz="7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domu i włóczęgostwo, </a:t>
            </a:r>
            <a:endParaRPr lang="pl-PL" sz="7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7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notoryczne </a:t>
            </a:r>
            <a:r>
              <a:rPr lang="pl-PL" sz="7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kłamstwa,</a:t>
            </a:r>
            <a:endParaRPr lang="pl-PL" sz="7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7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agresja </a:t>
            </a:r>
            <a:r>
              <a:rPr lang="pl-PL" sz="7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werbalna (wulgarność</a:t>
            </a:r>
            <a:r>
              <a:rPr lang="pl-PL" sz="7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</a:t>
            </a:r>
            <a:endParaRPr lang="pl-PL" sz="7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33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9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3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 DECYDUJE O </a:t>
            </a:r>
            <a:r>
              <a:rPr lang="pl-PL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OSTATECZNEJ DIAGNOZIE? </a:t>
            </a:r>
            <a:br>
              <a:rPr lang="pl-PL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000" dirty="0">
                <a:latin typeface="Arial" pitchFamily="34" charset="0"/>
                <a:cs typeface="Arial" pitchFamily="34" charset="0"/>
              </a:rPr>
              <a:t/>
            </a:r>
            <a:br>
              <a:rPr lang="pl-PL" sz="3000" dirty="0">
                <a:latin typeface="Arial" pitchFamily="34" charset="0"/>
                <a:cs typeface="Arial" pitchFamily="34" charset="0"/>
              </a:rPr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  <p:pic>
        <p:nvPicPr>
          <p:cNvPr id="6" name="Picture 26" descr="C:\Documents and Settings\Sekretariat\Ustawienia lokalne\Temporary Internet Files\Content.IE5\8XPLNWV4\MP9004490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924095"/>
            <a:ext cx="1751731" cy="1533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150059"/>
          </a:xfrm>
        </p:spPr>
        <p:txBody>
          <a:bodyPr>
            <a:normAutofit lnSpcReduction="10000"/>
          </a:bodyPr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palenie papierosów, sporadyczne lub systematyczne picie alkoholu,</a:t>
            </a: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odurzanie się (jego próby i faktyczne odurzanie się),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niszczenie mienia,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stosowanie przemocy, 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bójki, 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kradzieże,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udział w grupach przestępczych,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usiłowanie i dokonanie samobójstwa,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prostytucja,</a:t>
            </a:r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368280"/>
          </a:xfrm>
        </p:spPr>
        <p:txBody>
          <a:bodyPr>
            <a:normAutofit fontScale="90000"/>
          </a:bodyPr>
          <a:lstStyle/>
          <a:p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9" descr="C:\Documents and Settings\Sekretariat\Ustawienia lokalne\Temporary Internet Files\Content.IE5\8XPLNWV4\MC90034348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2492896"/>
            <a:ext cx="1837030" cy="1307592"/>
          </a:xfrm>
          <a:prstGeom prst="rect">
            <a:avLst/>
          </a:prstGeom>
          <a:noFill/>
        </p:spPr>
      </p:pic>
      <p:pic>
        <p:nvPicPr>
          <p:cNvPr id="5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071546"/>
            <a:ext cx="8401080" cy="49357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8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CZYNNIKI RYZYKA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2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biopsychiczne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(uszkodzenia,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schorzenia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 u. n.)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wysoki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poziom lęku i niepokoju,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niska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samoocena,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niedojrzałość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emocjonalna i społeczna,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słaba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kontrola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wewnętrzna,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686700" cy="14287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27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sz="3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JEST EFEKTEM PRACY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MIĘDZYPORADNIANEGO ZESPOŁU DS. DZIECI I MŁODZIEŻY ZAGROŻONYCH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NIEDOSTOSOWANIEM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SPOŁECZNYM ORAZ NIEDOSTOSOWANYCH SPOŁECZNIE</a:t>
            </a:r>
            <a:endParaRPr lang="pl-PL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l-PL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PREZENTOWANY MATERIAŁ</a:t>
            </a:r>
            <a:endParaRPr lang="pl-PL" sz="3600" dirty="0"/>
          </a:p>
        </p:txBody>
      </p:sp>
      <p:pic>
        <p:nvPicPr>
          <p:cNvPr id="5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721431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nierealistyczne oczekiwania wobec siebie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otoczenia,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brak zainteresowań,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zaburzona więź z rodzicami,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nieprawidłowa struktura rodziny,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rodzina dysfunkcyjna,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6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4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Na podst. Głosu pedagogicznego, kwiecień 2011, </a:t>
            </a:r>
            <a:b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artykuł D. </a:t>
            </a:r>
            <a:r>
              <a:rPr lang="pl-PL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Macander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654032"/>
          </a:xfrm>
        </p:spPr>
        <p:txBody>
          <a:bodyPr>
            <a:normAutofit/>
          </a:bodyPr>
          <a:lstStyle/>
          <a:p>
            <a:endParaRPr lang="pl-PL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3" descr="C:\Documents and Settings\Sekretariat\Ustawienia lokalne\Temporary Internet Files\Content.IE5\XPVZ61NL\MC90023213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4984" y="2204864"/>
            <a:ext cx="1854200" cy="1819275"/>
          </a:xfrm>
          <a:prstGeom prst="rect">
            <a:avLst/>
          </a:prstGeom>
          <a:noFill/>
        </p:spPr>
      </p:pic>
      <p:pic>
        <p:nvPicPr>
          <p:cNvPr id="5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1705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2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Ocena poziomu inteligencji</a:t>
            </a:r>
          </a:p>
          <a:p>
            <a:pPr>
              <a:buNone/>
            </a:pPr>
            <a:r>
              <a:rPr lang="pl-PL" sz="22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Diagnoza </a:t>
            </a:r>
            <a:r>
              <a:rPr lang="pl-PL" sz="2200" b="1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pedagogiczna</a:t>
            </a:r>
            <a:r>
              <a:rPr lang="pl-PL" sz="22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pl-PL" sz="2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ZALECENIA </a:t>
            </a: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ZESPOŁU ORZEKAJĄCEGO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POWINNY BYĆ </a:t>
            </a:r>
            <a:b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ZALEŻNOŚCI OD POZIOMU ROZWOJU INTELEKTUALNEGO, CZY EWENTUALNYCH DYSHARMONII </a:t>
            </a:r>
            <a:r>
              <a:rPr lang="pl-PL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ROZWOJOWYCH</a:t>
            </a:r>
            <a:r>
              <a:rPr lang="pl-PL" sz="22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EFEKTEM DIAGNOZY </a:t>
            </a: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PSYCHOLOGICZNO-PEDAGOGICZNEJ </a:t>
            </a:r>
            <a:endParaRPr lang="pl-PL" sz="2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POWINNY WSKAZYWAĆ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POMOC </a:t>
            </a: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FORMIE :</a:t>
            </a:r>
            <a:endParaRPr lang="pl-PL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pl-PL" sz="2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ZAJĘĆ DYDAKTYCZNO-WYRÓWNAWCZYCH</a:t>
            </a:r>
            <a:r>
              <a:rPr lang="pl-PL" sz="2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pl-PL" sz="2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pl-PL" sz="2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LOGOPEDYCZNYCH</a:t>
            </a:r>
            <a:r>
              <a:rPr lang="pl-PL" sz="2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pl-PL" sz="2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pl-PL" sz="2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TERAPII </a:t>
            </a:r>
            <a:r>
              <a:rPr lang="pl-PL" sz="2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PEDAGOGICZNEJ,</a:t>
            </a:r>
            <a:endParaRPr lang="pl-PL" sz="2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pl-PL" sz="2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PORADY </a:t>
            </a:r>
            <a:r>
              <a:rPr lang="pl-PL" sz="2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ZWIĄZKU Z WYBOREM KIERUNKU </a:t>
            </a:r>
            <a:r>
              <a:rPr lang="pl-PL" sz="2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DALSZEGO KSZTAŁCENIA (WYBORU </a:t>
            </a:r>
            <a:r>
              <a:rPr lang="pl-PL" sz="2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ZAWODU</a:t>
            </a:r>
            <a:r>
              <a:rPr lang="pl-PL" sz="2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</a:t>
            </a:r>
            <a:endParaRPr lang="pl-PL" sz="2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pl-PL" sz="2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21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Wieloaspektowa diagnoza:</a:t>
            </a:r>
            <a:endParaRPr lang="pl-PL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656752"/>
            <a:ext cx="1214414" cy="1201247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000108"/>
            <a:ext cx="8472518" cy="50071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Diagnoza funkcji psychicznych</a:t>
            </a:r>
          </a:p>
          <a:p>
            <a:pPr>
              <a:buNone/>
            </a:pPr>
            <a:r>
              <a:rPr lang="pl-PL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Diagnoza osobowości, w tym czynników ryzyka</a:t>
            </a:r>
          </a:p>
          <a:p>
            <a:pPr>
              <a:buNone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ZALECENIA </a:t>
            </a:r>
            <a:r>
              <a:rPr lang="pl-PL" sz="24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ZESPOŁU ORZEKAJĄCEGO </a:t>
            </a:r>
            <a:r>
              <a:rPr lang="pl-PL" sz="2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WINNY OBEJMOWAĆ STRATEGIE: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INFORMACYJNE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endParaRPr lang="pl-PL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PSYCHOEDUKACYJNE, 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TERAPEUTYCZNE, 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W FORMIE: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ZAJĘĆ PSYCHOEDUKACYJNYCH,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TERAPII PSYCHOLOGICZNEJ,</a:t>
            </a:r>
          </a:p>
          <a:p>
            <a:pPr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ROZWIJANIU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ZAINTERESOWAŃ,</a:t>
            </a:r>
          </a:p>
          <a:p>
            <a:pPr algn="ctr">
              <a:buNone/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pl-PL" sz="2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0"/>
            <a:ext cx="8372476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Wieloaspektowa diagnoza:</a:t>
            </a: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4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285860"/>
            <a:ext cx="8543956" cy="472143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26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Diagnoza specjalistów</a:t>
            </a:r>
            <a:r>
              <a:rPr lang="pl-PL" sz="30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pl-PL" sz="2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ZESPÓŁ ORZEKAJĄCY </a:t>
            </a:r>
            <a:r>
              <a:rPr lang="pl-PL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ZALECA </a:t>
            </a:r>
            <a:r>
              <a:rPr lang="pl-PL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SPECJALISTYCZNE BADANIA, SZCZEGÓLNIE LEKARSKIE </a:t>
            </a:r>
            <a:r>
              <a:rPr lang="pl-PL" sz="28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LUB KONTYNUACJĘ OPIEKI SPECJALISTYCZNEJ:</a:t>
            </a:r>
            <a:endParaRPr lang="pl-PL" sz="28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PSYCHIATRYCZNEJ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NEUROLOGICZNEJ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ENDOKRYNOLOGICZNEJ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OKULISTYCZNEJ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LOGOPEDYCZNEJ,</a:t>
            </a:r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LARYNGOLOGICZNEJ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INNEJ.</a:t>
            </a:r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00B050"/>
                </a:solidFill>
              </a:rPr>
              <a:t/>
            </a:r>
            <a:br>
              <a:rPr lang="pl-PL" sz="3600" b="1" dirty="0" smtClean="0">
                <a:solidFill>
                  <a:srgbClr val="00B050"/>
                </a:solidFill>
              </a:rPr>
            </a:b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Wieloaspektowa diagnoza:</a:t>
            </a:r>
            <a:b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857232"/>
            <a:ext cx="8543956" cy="515005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sz="3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Diagnoza funkcjonowania społecznego</a:t>
            </a:r>
          </a:p>
          <a:p>
            <a:pPr>
              <a:buNone/>
            </a:pPr>
            <a:r>
              <a:rPr lang="pl-PL" b="1" dirty="0" smtClean="0"/>
              <a:t>	</a:t>
            </a:r>
          </a:p>
          <a:p>
            <a:pPr>
              <a:buNone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51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ZALECENIA </a:t>
            </a:r>
            <a:r>
              <a:rPr lang="pl-PL" sz="5100" b="1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ZESPOŁU ORZEKAJĄCEGO POWINNY </a:t>
            </a:r>
            <a:r>
              <a:rPr lang="pl-PL" sz="51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SŁUŻYĆ:</a:t>
            </a:r>
          </a:p>
          <a:p>
            <a:pPr>
              <a:buNone/>
            </a:pPr>
            <a:endParaRPr lang="pl-PL" sz="51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5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5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ZASPOKOJENIU POTRZEB, </a:t>
            </a:r>
            <a:endParaRPr lang="pl-PL" sz="51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pl-PL" sz="51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5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SKUTECZNEJ </a:t>
            </a:r>
            <a:r>
              <a:rPr lang="pl-PL" sz="5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POMOCY W RADZENIU SOBIE </a:t>
            </a:r>
            <a:r>
              <a:rPr lang="pl-PL" sz="5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5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5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sz="5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PRZEŻYWANYMI TRUDNOŚCIAMI </a:t>
            </a:r>
            <a:r>
              <a:rPr lang="pl-PL" sz="5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ŻYCIOWYMI, </a:t>
            </a:r>
          </a:p>
          <a:p>
            <a:pPr>
              <a:buFont typeface="Wingdings" pitchFamily="2" charset="2"/>
              <a:buChar char="Ø"/>
            </a:pPr>
            <a:endParaRPr lang="pl-PL" sz="51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5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REALIZACJI </a:t>
            </a:r>
            <a:r>
              <a:rPr lang="pl-PL" sz="5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WAŻNYCH ZADAŃ ROZWOJOWYCH </a:t>
            </a:r>
            <a:r>
              <a:rPr lang="pl-PL" sz="5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UCZNIA, </a:t>
            </a:r>
            <a:endParaRPr lang="pl-PL" sz="5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	     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82594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Wieloaspektowa diagnoza:</a:t>
            </a:r>
            <a:r>
              <a:rPr lang="pl-PL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pl-PL" sz="3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928802"/>
            <a:ext cx="8115328" cy="4078489"/>
          </a:xfrm>
        </p:spPr>
        <p:txBody>
          <a:bodyPr>
            <a:normAutofit fontScale="92500" lnSpcReduction="20000"/>
          </a:bodyPr>
          <a:lstStyle/>
          <a:p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MIŁOŚCI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AKCEPTACJI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UZNANIA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BEZPIECZEŃSTWA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PRZYNALEŻNOŚCI,</a:t>
            </a:r>
            <a:endParaRPr lang="pl-PL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l-PL" sz="3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NAJWAŻNIEJSZE </a:t>
            </a:r>
            <a:r>
              <a:rPr lang="pl-PL" sz="3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POTRZEBY EMOCJONALNO-SPOŁECZNE:</a:t>
            </a:r>
            <a:r>
              <a:rPr lang="pl-PL" sz="3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3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  <p:pic>
        <p:nvPicPr>
          <p:cNvPr id="5" name="Picture 2" descr="C:\Documents and Settings\Sekretariat\Ustawienia lokalne\Temporary Internet Files\Content.IE5\XPVZ61NL\MC90029752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75" y="2780928"/>
            <a:ext cx="1714500" cy="181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910" y="1714488"/>
            <a:ext cx="8043890" cy="4292803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OKREŚLENIE WŁASNEJ TOŻSAMOŚCI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ZASPOKAJANIE POTRZEB W SPOSÓB SPOŁECZNIE AKCEPTOWANY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ROZWIJANIE KONCENTRACJI UWAGI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ZADANIACH,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PODSTAWOWE </a:t>
            </a:r>
            <a:r>
              <a:rPr lang="pl-PL" sz="3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ZADANIA ROZWOJOWE:</a:t>
            </a:r>
            <a:r>
              <a:rPr lang="pl-PL" sz="3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3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4882547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UMIEJĘTNOŚĆ NAWIĄZYWANIA POZYTYWNYCH RELACJI,</a:t>
            </a:r>
          </a:p>
          <a:p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ROZWIJANIE INTELIGENCJI EMOCJONALNEJ,</a:t>
            </a:r>
          </a:p>
          <a:p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ROZWIJANIE ZAINTERESOWAŃ,</a:t>
            </a:r>
          </a:p>
          <a:p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UZYSKANIE NIEZALEŻNOŚCI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 DOROSŁYCH,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8259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2132856"/>
            <a:ext cx="8579296" cy="3874435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ROZPOZNAWANIE EMOCJI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REDUKCJA LĘKU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WIEDZA NA TEMAT MECHANIZMÓW POWSTAWANIA FRUSTRACJI I ZACHOWAŃ AGRESYWNYCH,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NABYWANIE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UMIEJĘTNOŚCI RADZENIA SOBIE Z PRZEŻYWANYMI TRUDNOŚCIAMI:</a:t>
            </a:r>
            <a:endParaRPr lang="pl-PL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242587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ROZWIJANIE SAMOKONTROLI, KONTROLA WEWNĘTRZNA, </a:t>
            </a:r>
          </a:p>
          <a:p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UCZENIE SIĘ EMPATII,</a:t>
            </a:r>
          </a:p>
          <a:p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RADZENIE SOBIE ZE STRESEM,</a:t>
            </a:r>
          </a:p>
          <a:p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RELAKSACJA,</a:t>
            </a:r>
          </a:p>
          <a:p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POZYTYWNY OBRAZ SAMEGO SIEBIE,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43971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666523"/>
          </a:xfrm>
        </p:spPr>
        <p:txBody>
          <a:bodyPr/>
          <a:lstStyle/>
          <a:p>
            <a:pPr>
              <a:buNone/>
            </a:pPr>
            <a:endParaRPr lang="pl-PL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SPECJALIŚCI Z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PIĘCIU PORADNI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PSYCHOLOGICZNO – PEDAGOGICZNYCH </a:t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TERENU MIASTA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KRAKOWA: CZTERECH REJONOWYCH I JEDNEJ SPECJALISTYCZNEJ (PO DWÓCH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KAŻDEJ)</a:t>
            </a:r>
            <a:endParaRPr lang="pl-PL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SKŁAD ZESPOŁU:</a:t>
            </a:r>
            <a:b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3600" dirty="0"/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ZAJĘCIA PSYCHOEDUKACYJNE,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ZAJĘCIA W ŚWIETLICACH SOCJOTERAPEUTYCZNYCH,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ZAJĘCIA SOCJOTERAPEUTYCZNE </a:t>
            </a:r>
            <a:endParaRPr lang="pl-PL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I PROFILAKTYCZNO-WYCHOWAWCZE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SZKOŁACH, PORADNIACH PSYCHOLOGICZNO-PEDAGOGICZNYCH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PORADNIACH SPECJALISTYCZNYCH,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4000" b="1" dirty="0" smtClean="0">
                <a:latin typeface="Arial" pitchFamily="34" charset="0"/>
                <a:cs typeface="Arial" pitchFamily="34" charset="0"/>
              </a:rPr>
            </a:br>
            <a:r>
              <a:rPr lang="pl-PL" sz="3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FORMY </a:t>
            </a:r>
            <a:r>
              <a:rPr lang="pl-PL" sz="3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POMOCY W TYM OBSZARZE: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  <p:pic>
        <p:nvPicPr>
          <p:cNvPr id="5" name="Picture 3" descr="C:\Documents and Settings\Sekretariat\Ustawienia lokalne\Temporary Internet Files\Content.IE5\VELVEOOO\MC90029035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8043" y="1484784"/>
            <a:ext cx="1339913" cy="142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51500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pl-PL" sz="2400" dirty="0" smtClean="0"/>
              <a:t>   </a:t>
            </a:r>
            <a:r>
              <a:rPr lang="pl-PL" sz="28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Diagnoza środowiska rodzinnego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l-PL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ZESPÓŁ ORZEKAJĄCY PO ROZPOZNANIU ŚRODOWISKA RODZINNEGO ZALECA:</a:t>
            </a:r>
            <a:endParaRPr lang="pl-PL" sz="28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SKORZYSTANIE PRZEZ RODZINĘ Z POMOCY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SOCJALNEJ (MOPS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UCZESTNICZENIE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ZAJĘCIACH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PSYCHOEDUKACYJNYCH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PODJĘCIE TERAPII RODZINNEJ LUB PSYCHOTERAPII INDYWIDUALNEJ,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011222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Wieloaspektowa diagnoza:</a:t>
            </a:r>
            <a:b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pl-PL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  <p:pic>
        <p:nvPicPr>
          <p:cNvPr id="5" name="Picture 2" descr="C:\Documents and Settings\Sekretariat\Ustawienia lokalne\Temporary Internet Files\Content.IE5\VELVEOOO\MC90029035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7" y="3752086"/>
            <a:ext cx="2209032" cy="1189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49545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 	</a:t>
            </a:r>
            <a:r>
              <a:rPr lang="pl-PL" sz="33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Opinia z placówki oświatowej</a:t>
            </a:r>
          </a:p>
          <a:p>
            <a:pPr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ZESPÓŁ ORZEKAJAJĄCY WSKAZUJE NA POTRZEBĘ OPRACOWANIA PRZEZ SZKOŁĘ PLANU POMOCY I PRACY Z </a:t>
            </a:r>
            <a:r>
              <a:rPr lang="pl-PL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UCZNIEM:</a:t>
            </a:r>
            <a:r>
              <a:rPr lang="pl-PL" sz="2800" b="1" i="1" dirty="0" smtClean="0">
                <a:latin typeface="Arial" pitchFamily="34" charset="0"/>
                <a:cs typeface="Arial" pitchFamily="34" charset="0"/>
              </a:rPr>
              <a:t>  </a:t>
            </a:r>
            <a:endParaRPr lang="pl-PL" sz="2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UTWORZENIE INDYWIDUALNEGO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PROGRAMU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EDUKACYJNO-TERAPEUTYCZNEGO (IPET),</a:t>
            </a:r>
          </a:p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OPRACOWANIE KARTY INDYWIDUALNYCH POTRZEB UCZNIA (KIPU),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2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Wieloaspektowa diagnoza:</a:t>
            </a: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928671"/>
            <a:ext cx="8572560" cy="500066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OPRACOWANIE PLANU DZIAŁAŃ WSPIERAJĄCYCH (PDW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UWZGLĘDNIENIEM ODDZIAŁYWAŃ EDUKACYJNYCH, WYCHOWAWCZYCH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PROFILAKTYCZNYCH W RÓŻNYCH FORMACH: WARSZTATÓW, ZAJĘĆ PSYCHOEDUKACYJNYCH, ZAJĘĆ FAKULTATYWNYCH, ROZWIJANIU ZAINTERESOWAŃ.</a:t>
            </a:r>
            <a:endParaRPr lang="pl-PL" sz="2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43971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14554"/>
            <a:ext cx="5900750" cy="15716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l-PL" sz="3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Opracowała:</a:t>
            </a:r>
          </a:p>
          <a:p>
            <a:pPr>
              <a:buNone/>
            </a:pPr>
            <a:r>
              <a:rPr lang="pl-PL" sz="3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Ewa Soja -psycholog</a:t>
            </a:r>
          </a:p>
          <a:p>
            <a:pPr>
              <a:buNone/>
            </a:pPr>
            <a:r>
              <a:rPr lang="pl-PL" sz="3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Poradnia Psychologiczno – Pedagogiczna nr 3</a:t>
            </a:r>
          </a:p>
          <a:p>
            <a:pPr>
              <a:buNone/>
            </a:pPr>
            <a:r>
              <a:rPr lang="pl-PL" sz="3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Krakowie</a:t>
            </a:r>
          </a:p>
          <a:p>
            <a:pPr>
              <a:buNone/>
            </a:pPr>
            <a:r>
              <a:rPr lang="pl-PL" sz="3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e-mail: ppp3krakow@gmail.com</a:t>
            </a:r>
          </a:p>
          <a:p>
            <a:pPr>
              <a:buNone/>
            </a:pPr>
            <a:r>
              <a:rPr lang="pl-PL" sz="3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www.ppp3.krakow.pl</a:t>
            </a:r>
          </a:p>
          <a:p>
            <a:pPr>
              <a:buNone/>
            </a:pPr>
            <a:endParaRPr lang="pl-PL" sz="21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1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1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pl-PL" sz="4400" b="1" i="1" cap="none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DZIĘKUJĘ ZA UWAGĘ</a:t>
            </a:r>
            <a:endParaRPr lang="pl-PL" sz="4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ymbol zastępczy obrazu 8" descr="img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371436"/>
            <a:ext cx="4989516" cy="34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721431"/>
          </a:xfrm>
        </p:spPr>
        <p:txBody>
          <a:bodyPr/>
          <a:lstStyle/>
          <a:p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EFEKTEM PRACY ZESPOŁU JEST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ZBIÓR  PROCEDUR POSTĘPOWANIA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PRZYPADKU ZGŁOSZENIA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PORADNI: </a:t>
            </a:r>
          </a:p>
          <a:p>
            <a:pPr>
              <a:buNone/>
            </a:pPr>
            <a:endParaRPr lang="pl-PL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UCZNIA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ZAGROŻONEGO NIEDOSTOSOWANIEM SPOŁECZNYM </a:t>
            </a:r>
            <a:endParaRPr lang="pl-PL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NIEDOSTOSOWANEGO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SPOŁECZNIE</a:t>
            </a:r>
            <a:endParaRPr lang="pl-PL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ZBIÓR PROCEDUR</a:t>
            </a:r>
            <a:endParaRPr lang="pl-PL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0071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METODY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DIAGNOZY </a:t>
            </a:r>
            <a:endParaRPr lang="pl-PL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OPIEKI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POSTDIAGNOSTYCZNEJ, 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ROZUMIANEJ JAKO BUDOWANIE STRATEGII PRACY Z DZIECKIEM, RODZINĄ, DANĄ PLACÓWKĄ OŚWIATOWĄ I INNYMI INSTYTUCJAMI DZIAŁAJĄCYMI NA RZECZ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UCZNIA</a:t>
            </a:r>
            <a:endParaRPr lang="pl-PL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ZESPÓŁ OPRACOWAŁ:</a:t>
            </a:r>
            <a:br>
              <a:rPr lang="pl-PL" sz="3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3600" dirty="0"/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Wingdings" pitchFamily="2" charset="2"/>
              <a:buChar char="Ø"/>
            </a:pPr>
            <a:endParaRPr lang="pl-PL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WIELOASPEKTOWA DIAGNOZA</a:t>
            </a:r>
          </a:p>
          <a:p>
            <a:pPr>
              <a:buNone/>
            </a:pPr>
            <a:endParaRPr lang="pl-PL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ZALECENIA FORMUŁOWANE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PODSTAWIE DIAGNOZY</a:t>
            </a:r>
            <a:endParaRPr lang="pl-PL" sz="3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PODSTAWĄ DO PRZYGOTOWANIA ORZECZENIA O POTRZEBIE KSZTAŁCENIA SPECJALNEGO JEST: </a:t>
            </a:r>
            <a:b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4000" dirty="0"/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714488"/>
            <a:ext cx="8401080" cy="42928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sz="3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OSOBY ZNS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sz="3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WG. L PYTKI:</a:t>
            </a:r>
          </a:p>
          <a:p>
            <a:pPr>
              <a:buNone/>
            </a:pPr>
            <a:endParaRPr lang="pl-PL" sz="30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3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DZIECI I MŁODZIEŻ WYCHOWUJĄCA SIĘ W WARUNKACH NIEKORZYSTNYCH DLA ROZWOJU PSYCHOSPOŁECZNEGO, NA KTÓRY NEGATYWNY WPŁYW WYWIERAJĄ TAKIE ŚRODOWISKA, JAK: RODZINA (WŁASNA), GRUPA RÓWIEŚNICZA I INNE, </a:t>
            </a:r>
            <a:b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TAKŻE, U KTÓREJ REJESTROWANE OBJAWY ZABURZEŃ WYSTĘPUJĄ SPORADYCZNIE”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DIAGNOZOWANIE – DOBÓR ODPOWIEDNICH NARZĘDZI DIAGNOSTYCZNYCH</a:t>
            </a:r>
            <a:endParaRPr lang="pl-PL" sz="3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642918"/>
            <a:ext cx="8429684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3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NIEDOSTOSOWANIE </a:t>
            </a:r>
            <a:r>
              <a:rPr lang="pl-PL" sz="30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SPOŁECZNE </a:t>
            </a:r>
            <a:r>
              <a:rPr lang="pl-PL" sz="3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sz="3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WG</a:t>
            </a:r>
            <a:r>
              <a:rPr lang="pl-PL" sz="30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3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pl-PL" sz="30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PYTKI</a:t>
            </a:r>
            <a:r>
              <a:rPr lang="pl-PL" sz="30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pl-PL" sz="3000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„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OSOBY 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NS 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TO DZIECI I 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MŁODZIEŻ,</a:t>
            </a:r>
            <a:b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pl-PL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KTÓRYCH NA SKUTEK ZABURZEŃ WEWNĘTRZNYCH LUB NIEKORZYSTNYCH WARUNKÓW ŚRODOWISKOWYCH WYSTĘPUJĄ UTRWALONE (POWTARZAJĄCE SIĘ) ZABURZENIA </a:t>
            </a:r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 ZACHOWANIU”.</a:t>
            </a:r>
          </a:p>
          <a:p>
            <a:pPr>
              <a:buNone/>
            </a:pPr>
            <a:endParaRPr lang="pl-PL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8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9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Pytka L., Pedagogika resocjalizacyjna. Wybrane zagadnienia teoretyczne, diagnostyczne i metodyczne, Wydawnictwo</a:t>
            </a:r>
            <a:r>
              <a:rPr lang="pl-PL" sz="19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9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APS</a:t>
            </a:r>
            <a:r>
              <a:rPr lang="pl-PL" sz="19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9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Warszawa 2005.</a:t>
            </a:r>
            <a:endParaRPr lang="pl-PL" sz="19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2540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27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27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2700" b="1" dirty="0" smtClean="0"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l-PL" sz="29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9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785926"/>
            <a:ext cx="8543956" cy="4221365"/>
          </a:xfrm>
        </p:spPr>
        <p:txBody>
          <a:bodyPr>
            <a:normAutofit fontScale="77500" lnSpcReduction="20000"/>
          </a:bodyPr>
          <a:lstStyle/>
          <a:p>
            <a:pPr marL="360000" lvl="2">
              <a:spcBef>
                <a:spcPts val="0"/>
              </a:spcBef>
              <a:buFont typeface="Wingdings" pitchFamily="2" charset="2"/>
              <a:buChar char="Ø"/>
            </a:pPr>
            <a:endParaRPr lang="pl-PL" sz="7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0000" lvl="2">
              <a:spcBef>
                <a:spcPts val="0"/>
              </a:spcBef>
              <a:buFont typeface="Wingdings" pitchFamily="2" charset="2"/>
              <a:buChar char="Ø"/>
            </a:pP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ZACHOWANIA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OSÓB, </a:t>
            </a: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SPRZECZNE </a:t>
            </a:r>
            <a:b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POWSZECHNIE </a:t>
            </a: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UZNAWANYMI WARTOŚCIAMI I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OCZEKIWANIAMI SPOŁECZEŃSTWA, </a:t>
            </a:r>
            <a:endParaRPr lang="pl-PL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0000" lvl="2">
              <a:spcBef>
                <a:spcPts val="0"/>
              </a:spcBef>
              <a:buFont typeface="Wingdings" pitchFamily="2" charset="2"/>
              <a:buChar char="Ø"/>
            </a:pPr>
            <a:endParaRPr lang="pl-PL" sz="36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0000" lvl="2">
              <a:spcBef>
                <a:spcPts val="0"/>
              </a:spcBef>
              <a:buFont typeface="Wingdings" pitchFamily="2" charset="2"/>
              <a:buChar char="Ø"/>
            </a:pP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POZOSTAJĄCE W WYRAŹNEJ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OPOZYCJI DO OBOWIĄZUJĄCYCH NORM OBYCZAJOWYCH, MORALNYCH I PRAWNYCH</a:t>
            </a: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360000" lvl="2">
              <a:spcBef>
                <a:spcPts val="0"/>
              </a:spcBef>
              <a:buFont typeface="Wingdings" pitchFamily="2" charset="2"/>
              <a:buChar char="Ø"/>
            </a:pPr>
            <a:endParaRPr lang="pl-PL" sz="9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9200" b="1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l-PL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pl-PL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 smtClean="0"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 smtClean="0"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 smtClean="0">
                <a:latin typeface="Arial" pitchFamily="34" charset="0"/>
                <a:cs typeface="Arial" pitchFamily="34" charset="0"/>
              </a:rPr>
            </a:br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WSPÓLNY ELEMENT</a:t>
            </a:r>
            <a:r>
              <a:rPr lang="pl-PL" sz="34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RÓŻNODYSCYPLINARNYCH </a:t>
            </a:r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DEFINICJI:</a:t>
            </a:r>
            <a:r>
              <a:rPr lang="pl-PL" sz="3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3400" dirty="0">
                <a:latin typeface="Arial" pitchFamily="34" charset="0"/>
                <a:cs typeface="Arial" pitchFamily="34" charset="0"/>
              </a:rPr>
              <a:t/>
            </a:r>
            <a:br>
              <a:rPr lang="pl-PL" sz="3400" dirty="0">
                <a:latin typeface="Arial" pitchFamily="34" charset="0"/>
                <a:cs typeface="Arial" pitchFamily="34" charset="0"/>
              </a:rPr>
            </a:br>
            <a:endParaRPr lang="pl-PL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1" descr="C:\Documents and Settings\Sekretariat\Ustawienia lokalne\Temporary Internet Files\Content.Outlook\XDOMK3SY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5554662"/>
            <a:ext cx="1317625" cy="1303338"/>
          </a:xfrm>
          <a:prstGeom prst="rect">
            <a:avLst/>
          </a:prstGeom>
          <a:gradFill>
            <a:gsLst>
              <a:gs pos="34000">
                <a:schemeClr val="bg1">
                  <a:lumMod val="75000"/>
                  <a:alpha val="98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innerShdw blurRad="63500" dist="50800" dir="2700000">
              <a:schemeClr val="accent1">
                <a:lumMod val="75000"/>
                <a:alpha val="50000"/>
              </a:schemeClr>
            </a:innerShdw>
          </a:effectLst>
        </p:spPr>
      </p:pic>
      <p:pic>
        <p:nvPicPr>
          <p:cNvPr id="5" name="Picture 13" descr="C:\Documents and Settings\Sekretariat\Ustawienia lokalne\Temporary Internet Files\Content.IE5\NEFS7H50\MC90041598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1772816"/>
            <a:ext cx="1781175" cy="181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iestandardowy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317</Words>
  <Application>Microsoft Office PowerPoint</Application>
  <PresentationFormat>Pokaz na ekranie (4:3)</PresentationFormat>
  <Paragraphs>251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Hol</vt:lpstr>
      <vt:lpstr>Slajd 1</vt:lpstr>
      <vt:lpstr>PREZENTOWANY MATERIAŁ</vt:lpstr>
      <vt:lpstr> SKŁAD ZESPOŁU: </vt:lpstr>
      <vt:lpstr>ZBIÓR PROCEDUR</vt:lpstr>
      <vt:lpstr>ZESPÓŁ OPRACOWAŁ: </vt:lpstr>
      <vt:lpstr>      PODSTAWĄ DO PRZYGOTOWANIA ORZECZENIA O POTRZEBIE KSZTAŁCENIA SPECJALNEGO JEST:    </vt:lpstr>
      <vt:lpstr>DIAGNOZOWANIE – DOBÓR ODPOWIEDNICH NARZĘDZI DIAGNOSTYCZNYCH</vt:lpstr>
      <vt:lpstr>    </vt:lpstr>
      <vt:lpstr>    WSPÓLNY ELEMENT RÓŻNODYSCYPLINARNYCH DEFINICJI:  </vt:lpstr>
      <vt:lpstr>Slajd 10</vt:lpstr>
      <vt:lpstr>  METODY DIAGNOZOWANIA  ZNS I NS </vt:lpstr>
      <vt:lpstr>Slajd 12</vt:lpstr>
      <vt:lpstr>Slajd 13</vt:lpstr>
      <vt:lpstr> WIELOASPEKTOWA DIAGNOZA ZAWIERA: </vt:lpstr>
      <vt:lpstr>Slajd 15</vt:lpstr>
      <vt:lpstr>FORMUŁOWANIE ZALECEŃ</vt:lpstr>
      <vt:lpstr>      CO DECYDUJE O OSTATECZNEJ DIAGNOZIE?      </vt:lpstr>
      <vt:lpstr>Slajd 18</vt:lpstr>
      <vt:lpstr>     </vt:lpstr>
      <vt:lpstr>Slajd 20</vt:lpstr>
      <vt:lpstr>Wieloaspektowa diagnoza:</vt:lpstr>
      <vt:lpstr> Wieloaspektowa diagnoza: </vt:lpstr>
      <vt:lpstr> Wieloaspektowa diagnoza:  </vt:lpstr>
      <vt:lpstr>  Wieloaspektowa diagnoza: </vt:lpstr>
      <vt:lpstr> NAJWAŻNIEJSZE POTRZEBY EMOCJONALNO-SPOŁECZNE: </vt:lpstr>
      <vt:lpstr> PODSTAWOWE ZADANIA ROZWOJOWE: </vt:lpstr>
      <vt:lpstr>Slajd 27</vt:lpstr>
      <vt:lpstr> NABYWANIE UMIEJĘTNOŚCI RADZENIA SOBIE Z PRZEŻYWANYMI TRUDNOŚCIAMI:</vt:lpstr>
      <vt:lpstr>Slajd 29</vt:lpstr>
      <vt:lpstr> FORMY POMOCY W TYM OBSZARZE: </vt:lpstr>
      <vt:lpstr>  Wieloaspektowa diagnoza:   </vt:lpstr>
      <vt:lpstr>  Wieloaspektowa diagnoza:  </vt:lpstr>
      <vt:lpstr>Slajd 33</vt:lpstr>
      <vt:lpstr>DZIĘKUJĘ ZA UWAGĘ</vt:lpstr>
    </vt:vector>
  </TitlesOfParts>
  <Company>PPP3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Sekretariat</dc:creator>
  <cp:lastModifiedBy>Sekretariat</cp:lastModifiedBy>
  <cp:revision>329</cp:revision>
  <dcterms:created xsi:type="dcterms:W3CDTF">2013-03-20T09:04:00Z</dcterms:created>
  <dcterms:modified xsi:type="dcterms:W3CDTF">2013-03-22T12:18:59Z</dcterms:modified>
</cp:coreProperties>
</file>