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57" r:id="rId4"/>
    <p:sldId id="258" r:id="rId5"/>
    <p:sldId id="259" r:id="rId6"/>
    <p:sldId id="260" r:id="rId7"/>
    <p:sldId id="261" r:id="rId8"/>
    <p:sldId id="262" r:id="rId9"/>
    <p:sldId id="265" r:id="rId10"/>
    <p:sldId id="263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rostokąt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Prostokąt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Prostokąt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Prostokąt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Prostokąt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Prostokąt zaokrąglony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Prostokąt zaokrąglony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Prostokąt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Prostokąt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ostokąt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Prostokąt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26" name="Symbol zastępczy daty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27" name="Symbol zastępczy numeru slajdu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28" name="Symbol zastępczy stopki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pl-PL" smtClean="0"/>
              <a:t>Kliknij ikonę, aby dodać obraz</a:t>
            </a:r>
            <a:endParaRPr kumimoji="0" lang="en-US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rostokąt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Prostokąt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Prostokąt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Prostokąt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Prostokąt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Prostokąt zaokrąglony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Prostokąt zaokrąglony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Prostokąt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Prostokąt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Prostokąt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Prostokąt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Prostokąt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Prostokąt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CB8A96FF-602D-4722-A392-760DDFB6FCE2}" type="datetimeFigureOut">
              <a:rPr lang="pl-PL" smtClean="0"/>
              <a:pPr/>
              <a:t>2015-05-19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CE8BB073-E754-4640-8E28-A163514A126D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/>
              <a:t>Padaczki wieku dziecięcego</a:t>
            </a:r>
            <a:endParaRPr lang="pl-PL" dirty="0"/>
          </a:p>
        </p:txBody>
      </p:sp>
      <p:sp>
        <p:nvSpPr>
          <p:cNvPr id="4" name="Podtytuł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/>
              <a:t>Barbara </a:t>
            </a:r>
            <a:r>
              <a:rPr lang="pl-PL" dirty="0" err="1" smtClean="0"/>
              <a:t>Prawdzic-Seńkowska</a:t>
            </a:r>
            <a:endParaRPr lang="pl-PL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Czynniki mogące powodować przygodne napady padaczkowe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gorączka</a:t>
            </a:r>
          </a:p>
          <a:p>
            <a:r>
              <a:rPr lang="pl-PL" dirty="0" smtClean="0"/>
              <a:t>hipoksja			          </a:t>
            </a:r>
          </a:p>
          <a:p>
            <a:r>
              <a:rPr lang="pl-PL" dirty="0" smtClean="0"/>
              <a:t>hipoglikemia  </a:t>
            </a:r>
          </a:p>
          <a:p>
            <a:r>
              <a:rPr lang="pl-PL" dirty="0" smtClean="0"/>
              <a:t>hipokalcemia	  </a:t>
            </a:r>
          </a:p>
          <a:p>
            <a:r>
              <a:rPr lang="pl-PL" dirty="0" smtClean="0"/>
              <a:t>hiponatremia</a:t>
            </a:r>
          </a:p>
          <a:p>
            <a:r>
              <a:rPr lang="pl-PL" dirty="0" err="1" smtClean="0"/>
              <a:t>hipomagnezemia</a:t>
            </a:r>
            <a:r>
              <a:rPr lang="pl-PL" dirty="0" smtClean="0"/>
              <a:t>        </a:t>
            </a:r>
          </a:p>
          <a:p>
            <a:r>
              <a:rPr lang="pl-PL" dirty="0" smtClean="0"/>
              <a:t>hiperbilirubinemia</a:t>
            </a:r>
          </a:p>
          <a:p>
            <a:r>
              <a:rPr lang="pl-PL" dirty="0" smtClean="0"/>
              <a:t>zaburzenia wodno-elektrolitowe  </a:t>
            </a:r>
          </a:p>
          <a:p>
            <a:r>
              <a:rPr lang="pl-PL" dirty="0" smtClean="0"/>
              <a:t>wrodzone zaburzenia metabolizmu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 smtClean="0"/>
              <a:t>Czynniki mogące powodować przygodne napady padaczkowe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uszkodzenie nerek</a:t>
            </a:r>
          </a:p>
          <a:p>
            <a:r>
              <a:rPr lang="pl-PL" dirty="0" smtClean="0"/>
              <a:t>uszkodzenie wątroby			          </a:t>
            </a:r>
          </a:p>
          <a:p>
            <a:r>
              <a:rPr lang="pl-PL" dirty="0" smtClean="0"/>
              <a:t>porfiria  </a:t>
            </a:r>
          </a:p>
          <a:p>
            <a:r>
              <a:rPr lang="pl-PL" dirty="0" smtClean="0"/>
              <a:t>posocznica  </a:t>
            </a:r>
          </a:p>
          <a:p>
            <a:r>
              <a:rPr lang="pl-PL" dirty="0" smtClean="0"/>
              <a:t>zapalenie mózgu i opon </a:t>
            </a:r>
          </a:p>
          <a:p>
            <a:r>
              <a:rPr lang="pl-PL" dirty="0" smtClean="0"/>
              <a:t>zatrucie lekami          </a:t>
            </a:r>
          </a:p>
          <a:p>
            <a:r>
              <a:rPr lang="pl-PL" dirty="0" smtClean="0"/>
              <a:t>uraz głowy</a:t>
            </a:r>
          </a:p>
          <a:p>
            <a:r>
              <a:rPr lang="pl-PL" dirty="0" smtClean="0"/>
              <a:t>uraz okołoporodowy 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Fakty o padaczce dziecięcej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pl-PL" dirty="0" smtClean="0"/>
              <a:t>częstość padaczki u dzieci- 0,8-1 % populacji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drgawki gorączkowe -4-5 % populacji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stany napadowe </a:t>
            </a:r>
            <a:r>
              <a:rPr lang="pl-PL" dirty="0" err="1" smtClean="0"/>
              <a:t>niepadaczkowe</a:t>
            </a:r>
            <a:r>
              <a:rPr lang="pl-PL" dirty="0" smtClean="0"/>
              <a:t> -20-50 % populacji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80 % pacjentów </a:t>
            </a:r>
            <a:r>
              <a:rPr lang="pl-PL" dirty="0" err="1" smtClean="0"/>
              <a:t>zachorowuje</a:t>
            </a:r>
            <a:r>
              <a:rPr lang="pl-PL" dirty="0" smtClean="0"/>
              <a:t> na padaczkę przed 20 rokiem życia			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Fakty o padaczce dziecięcej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30-40 % padaczek ustępuje samoistnie lub po leczeniu przed osiągnięciem dojrzałości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60-70% padaczek u dzieci „ dobrze się leczy „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częściej występują napady uogólnione </a:t>
            </a:r>
          </a:p>
          <a:p>
            <a:pPr lvl="0">
              <a:lnSpc>
                <a:spcPct val="150000"/>
              </a:lnSpc>
            </a:pPr>
            <a:r>
              <a:rPr lang="pl-PL" dirty="0" smtClean="0"/>
              <a:t>napad oporny na leczenie to częściej napad uogólniony niż częściowy</a:t>
            </a:r>
          </a:p>
          <a:p>
            <a:pPr>
              <a:lnSpc>
                <a:spcPct val="150000"/>
              </a:lnSpc>
            </a:pPr>
            <a:endParaRPr lang="pl-PL" dirty="0" smtClean="0"/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Etiologia padaczki</a:t>
            </a:r>
            <a:endParaRPr lang="pl-PL" dirty="0"/>
          </a:p>
        </p:txBody>
      </p:sp>
      <p:pic>
        <p:nvPicPr>
          <p:cNvPr id="4" name="Symbol zastępczy zawartości 3" descr="etiologia padaczki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643042" y="2007115"/>
            <a:ext cx="5857916" cy="4779471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EEG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pl-PL" dirty="0" smtClean="0"/>
              <a:t>badanie technicznie trudniejsze do wykonania, częste artefakty, często konieczność wykonania badania we śnie u małych dzieci-badania te są trudniejsze do interpretacji			</a:t>
            </a:r>
          </a:p>
          <a:p>
            <a:pPr lvl="0"/>
            <a:r>
              <a:rPr lang="pl-PL" dirty="0" smtClean="0"/>
              <a:t>ocena </a:t>
            </a:r>
            <a:r>
              <a:rPr lang="pl-PL" dirty="0" err="1" smtClean="0"/>
              <a:t>eeg</a:t>
            </a:r>
            <a:r>
              <a:rPr lang="pl-PL" dirty="0" smtClean="0"/>
              <a:t> zależna od wieku dziecka</a:t>
            </a:r>
          </a:p>
          <a:p>
            <a:pPr lvl="0"/>
            <a:r>
              <a:rPr lang="pl-PL" dirty="0" smtClean="0"/>
              <a:t>około 50 % dzieci z padaczką może mieć prawidłowy pojedynczy zapis </a:t>
            </a:r>
            <a:r>
              <a:rPr lang="pl-PL" dirty="0" err="1" smtClean="0"/>
              <a:t>eeg</a:t>
            </a:r>
            <a:endParaRPr lang="pl-PL" dirty="0" smtClean="0"/>
          </a:p>
          <a:p>
            <a:r>
              <a:rPr lang="pl-PL" dirty="0" smtClean="0"/>
              <a:t>około 16 % dzieci zdrowych może mieć zmiany w zapisie </a:t>
            </a:r>
            <a:r>
              <a:rPr lang="pl-PL" dirty="0" err="1" smtClean="0"/>
              <a:t>eeg</a:t>
            </a:r>
            <a:r>
              <a:rPr lang="pl-PL" dirty="0" smtClean="0"/>
              <a:t>  , u 4 % o charakterze napadowym	</a:t>
            </a:r>
            <a:endParaRPr lang="pl-P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 smtClean="0"/>
              <a:t>Neuroobrazowanie</a:t>
            </a:r>
            <a:r>
              <a:rPr lang="pl-PL" b="1" dirty="0" smtClean="0"/>
              <a:t> konieczne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dzieci, które mają ubytek neurologiczny lub asymetrię (niedowład połowiczy)</a:t>
            </a:r>
          </a:p>
          <a:p>
            <a:r>
              <a:rPr lang="pl-PL" dirty="0" smtClean="0"/>
              <a:t>dzieci, które mają  objawy </a:t>
            </a:r>
            <a:r>
              <a:rPr lang="pl-PL" dirty="0" err="1" smtClean="0"/>
              <a:t>fakomatoz</a:t>
            </a:r>
            <a:endParaRPr lang="pl-PL" dirty="0" smtClean="0"/>
          </a:p>
          <a:p>
            <a:r>
              <a:rPr lang="pl-PL" dirty="0" smtClean="0"/>
              <a:t>dzieci z udokumentowanym regresem rozwoju</a:t>
            </a:r>
          </a:p>
          <a:p>
            <a:r>
              <a:rPr lang="pl-PL" dirty="0" smtClean="0"/>
              <a:t>dzieci z napadami częściowymi prostymi</a:t>
            </a:r>
          </a:p>
          <a:p>
            <a:r>
              <a:rPr lang="pl-PL" dirty="0" smtClean="0"/>
              <a:t>dzieci z napadami częściowymi złożonymi (szczególnie z płata skroniowego)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err="1" smtClean="0"/>
              <a:t>Neuroobrazowanie</a:t>
            </a:r>
            <a:r>
              <a:rPr lang="pl-PL" b="1" dirty="0" smtClean="0"/>
              <a:t> konieczne </a:t>
            </a:r>
            <a:r>
              <a:rPr lang="pl-PL" b="1" dirty="0" err="1" smtClean="0"/>
              <a:t>cd</a:t>
            </a:r>
            <a:r>
              <a:rPr lang="pl-PL" b="1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dzieci z napadami zgięciowymi i napadami mioklonicznymi w pierwszym roku życia</a:t>
            </a:r>
          </a:p>
          <a:p>
            <a:r>
              <a:rPr lang="pl-PL" dirty="0" smtClean="0"/>
              <a:t> dzieci z utrzymującymi się (opornymi) napadami niesklasyfikowanymi</a:t>
            </a:r>
          </a:p>
          <a:p>
            <a:r>
              <a:rPr lang="pl-PL" dirty="0" smtClean="0"/>
              <a:t>dzieci, u których napady z niewytłumaczalnych przyczyn ponownie wystąpiły po	okresie dobrej kontroli wstępnej</a:t>
            </a:r>
          </a:p>
          <a:p>
            <a:r>
              <a:rPr lang="pl-PL" dirty="0" smtClean="0"/>
              <a:t>dzieci poniżej 12 mies. życia, u których występują złożone napady gorączkowe</a:t>
            </a:r>
          </a:p>
          <a:p>
            <a:pPr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 smtClean="0"/>
              <a:t>Neuroobrazowania</a:t>
            </a:r>
            <a:r>
              <a:rPr lang="pl-PL" dirty="0" smtClean="0"/>
              <a:t> nie wymagają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pl-PL" dirty="0" smtClean="0"/>
              <a:t>dzieci z samoistną ( idiopatyczną) padaczką uogólnioną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dzieci z łagodną padaczką częściową z iglicami </a:t>
            </a:r>
            <a:r>
              <a:rPr lang="pl-PL" dirty="0" err="1" smtClean="0"/>
              <a:t>centralnoskroniowymi</a:t>
            </a:r>
            <a:r>
              <a:rPr lang="pl-PL" dirty="0" smtClean="0"/>
              <a:t> lub  z potylicznymi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dzieci z prostymi drgawkami gorączkowymi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ogniskowe wyładowanie w </a:t>
            </a:r>
            <a:r>
              <a:rPr lang="pl-PL" dirty="0" err="1" smtClean="0"/>
              <a:t>eeg</a:t>
            </a:r>
            <a:r>
              <a:rPr lang="pl-PL" dirty="0" smtClean="0"/>
              <a:t> bez wskazań klinicznych nie uzasadnia obrazowania mózgu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Napady w okresie noworodkowym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624078" lvl="0" indent="-514350">
              <a:buFont typeface="+mj-lt"/>
              <a:buAutoNum type="arabicPeriod"/>
            </a:pPr>
            <a:r>
              <a:rPr lang="pl-PL" dirty="0" smtClean="0"/>
              <a:t>Subtelne (30%)- ruchy rowerowe (pedałowanie) lub boksowanie, </a:t>
            </a:r>
            <a:r>
              <a:rPr lang="pl-PL" dirty="0" err="1" smtClean="0"/>
              <a:t>ustno-policzkowo-językowe</a:t>
            </a:r>
            <a:r>
              <a:rPr lang="pl-PL" dirty="0" smtClean="0"/>
              <a:t> ( żucie, połykanie, wypychanie języka), zbaczanie oczu (do dołu lub do góry)</a:t>
            </a:r>
          </a:p>
          <a:p>
            <a:pPr marL="624078" lvl="0" indent="-514350">
              <a:buFont typeface="+mj-lt"/>
              <a:buAutoNum type="arabicPeriod"/>
            </a:pPr>
            <a:r>
              <a:rPr lang="pl-PL" dirty="0" smtClean="0"/>
              <a:t>Kloniczne (25%)- ogniskowe (jedno ramię lub jedna noga) , wieloogniskowe (np. jedno ramię i kończyna dolna po stronie przeciwległej), </a:t>
            </a:r>
            <a:r>
              <a:rPr lang="pl-PL" dirty="0" err="1" smtClean="0"/>
              <a:t>jacksonowskie</a:t>
            </a:r>
            <a:r>
              <a:rPr lang="pl-PL" dirty="0" smtClean="0"/>
              <a:t> ( marsz lub wędrujące)</a:t>
            </a:r>
          </a:p>
          <a:p>
            <a:pPr marL="624078" lvl="0" indent="-514350">
              <a:buFont typeface="+mj-lt"/>
              <a:buAutoNum type="arabicPeriod"/>
            </a:pPr>
            <a:r>
              <a:rPr lang="pl-PL" dirty="0" smtClean="0"/>
              <a:t>Miokloniczne (20%)- ogniskowe , wieloogniskowe, uogólnione</a:t>
            </a:r>
          </a:p>
          <a:p>
            <a:pPr marL="624078" lvl="0" indent="-514350">
              <a:buFont typeface="+mj-lt"/>
              <a:buAutoNum type="arabicPeriod"/>
            </a:pPr>
            <a:r>
              <a:rPr lang="pl-PL" dirty="0" smtClean="0"/>
              <a:t>Toniczne (20%)- uogólnione ogniskowe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2714620"/>
            <a:ext cx="7772400" cy="2233618"/>
          </a:xfrm>
        </p:spPr>
        <p:txBody>
          <a:bodyPr/>
          <a:lstStyle/>
          <a:p>
            <a:pPr algn="ctr"/>
            <a:r>
              <a:rPr lang="pl-PL" dirty="0" smtClean="0"/>
              <a:t>STANY NAPADOWE NIEPADACZKOWE U DZIECI W ROŻNYM WIEKU</a:t>
            </a:r>
            <a:endParaRPr lang="pl-PL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2924181"/>
            <a:ext cx="7772400" cy="1362075"/>
          </a:xfrm>
        </p:spPr>
        <p:txBody>
          <a:bodyPr/>
          <a:lstStyle/>
          <a:p>
            <a:pPr algn="ctr"/>
            <a:r>
              <a:rPr lang="pl-PL" dirty="0" smtClean="0"/>
              <a:t> </a:t>
            </a:r>
            <a:br>
              <a:rPr lang="pl-PL" dirty="0" smtClean="0"/>
            </a:br>
            <a:r>
              <a:rPr lang="pl-PL" dirty="0" smtClean="0"/>
              <a:t>ZESPOŁY PADACZKOWE WIEKU DZIECIĘCEGO</a:t>
            </a:r>
            <a:endParaRPr lang="pl-P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Łagodne samoistne drgawki noworodków („napady 5 dnia”)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&lt;1 % padaczek dziecięcych , napady częściowe </a:t>
            </a:r>
            <a:r>
              <a:rPr lang="pl-PL" dirty="0" err="1" smtClean="0"/>
              <a:t>loniczne</a:t>
            </a:r>
            <a:r>
              <a:rPr lang="pl-PL" dirty="0" smtClean="0"/>
              <a:t> lub subtelne etiologia samoistna, rokowanie bardzo dobre EEG  międzynapadowo-asynchroniczny rytm fal </a:t>
            </a:r>
            <a:r>
              <a:rPr lang="pl-PL" dirty="0" err="1" smtClean="0"/>
              <a:t>theta</a:t>
            </a:r>
            <a:r>
              <a:rPr lang="pl-PL" dirty="0" smtClean="0"/>
              <a:t>; </a:t>
            </a:r>
            <a:r>
              <a:rPr lang="pl-PL" dirty="0" err="1" smtClean="0"/>
              <a:t>śródnapadowo</a:t>
            </a:r>
            <a:r>
              <a:rPr lang="pl-PL" dirty="0" smtClean="0"/>
              <a:t>- rytmiczne iglice lub fale wolne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PB , CZP lub bez leczenia</a:t>
            </a:r>
          </a:p>
          <a:p>
            <a:pPr algn="just">
              <a:lnSpc>
                <a:spcPct val="150000"/>
              </a:lnSpc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Łagodne rodzinne drgawki noworodków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 1 % padaczek dziecięcych, 2-3 dzień sporadycznie do 3 </a:t>
            </a:r>
            <a:r>
              <a:rPr lang="pl-PL" dirty="0" err="1" smtClean="0"/>
              <a:t>m.ż</a:t>
            </a:r>
            <a:r>
              <a:rPr lang="pl-PL" dirty="0" smtClean="0"/>
              <a:t> ,napady kloniczne lub toniczne etiologia samoistna, dziedziczenie AD (chromosom 20), rokowanie dobre- ustępują do 6 </a:t>
            </a:r>
            <a:r>
              <a:rPr lang="pl-PL" dirty="0" err="1" smtClean="0"/>
              <a:t>m.ż</a:t>
            </a:r>
            <a:r>
              <a:rPr lang="pl-PL" dirty="0" smtClean="0"/>
              <a:t>. przechodzą w inne zespoły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PB ,CBZ </a:t>
            </a:r>
          </a:p>
          <a:p>
            <a:pPr algn="just"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Drgawki </a:t>
            </a:r>
            <a:r>
              <a:rPr lang="pl-PL" dirty="0" err="1" smtClean="0"/>
              <a:t>pirydoksynozależne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rzadki zespół, występują już wewnątrzmacicznie, szczyt 24-72 </a:t>
            </a:r>
            <a:r>
              <a:rPr lang="pl-PL" dirty="0" err="1" smtClean="0"/>
              <a:t>godz</a:t>
            </a:r>
            <a:r>
              <a:rPr lang="pl-PL" dirty="0" smtClean="0"/>
              <a:t> napady wieloogniskowe miokloniczne, toniczne lub kloniczne lub zgięciowe, dziedziczenie AR, rokowanie złe szczególnie gdy późno rozpoznane EEG </a:t>
            </a:r>
            <a:r>
              <a:rPr lang="pl-PL" dirty="0" err="1" smtClean="0"/>
              <a:t>hipsarytmia</a:t>
            </a:r>
            <a:r>
              <a:rPr lang="pl-PL" dirty="0" smtClean="0"/>
              <a:t> ,</a:t>
            </a:r>
            <a:r>
              <a:rPr lang="pl-PL" dirty="0" err="1" smtClean="0"/>
              <a:t>suppresion-burst</a:t>
            </a:r>
            <a:r>
              <a:rPr lang="pl-PL" dirty="0" smtClean="0"/>
              <a:t> lub wieloogniskowe wyładowania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err="1" smtClean="0"/>
              <a:t>Vit</a:t>
            </a:r>
            <a:r>
              <a:rPr lang="pl-PL" dirty="0" smtClean="0"/>
              <a:t> B6 3-30 mg/kg/dobę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err="1" smtClean="0"/>
              <a:t>Wczesnoniemowlęca</a:t>
            </a:r>
            <a:r>
              <a:rPr lang="pl-PL" b="1" dirty="0" smtClean="0"/>
              <a:t> encefalopatia padaczkowa (</a:t>
            </a:r>
            <a:r>
              <a:rPr lang="pl-PL" b="1" dirty="0" err="1" smtClean="0"/>
              <a:t>zespoł</a:t>
            </a:r>
            <a:r>
              <a:rPr lang="pl-PL" b="1" dirty="0" smtClean="0"/>
              <a:t> </a:t>
            </a:r>
            <a:r>
              <a:rPr lang="pl-PL" b="1" dirty="0" err="1" smtClean="0"/>
              <a:t>Ohtohary</a:t>
            </a:r>
            <a:r>
              <a:rPr lang="pl-PL" b="1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&lt;1 % padaczek dziecięcych, ujawniają się w okresie noworodkowym, napady miokloniczne czasem toniczne, przechodzą w zgięciowe, etiologia -schorzenia metaboliczne, uszkodzenia okołoporodowe, wady OUN rokowanie złe, 50 % zgon, pozostałe ciężkie uszkodzenie OUN EEG </a:t>
            </a:r>
            <a:r>
              <a:rPr lang="pl-PL" dirty="0" err="1" smtClean="0"/>
              <a:t>suppresion</a:t>
            </a:r>
            <a:r>
              <a:rPr lang="pl-PL" dirty="0" smtClean="0"/>
              <a:t> –</a:t>
            </a:r>
            <a:r>
              <a:rPr lang="pl-PL" dirty="0" err="1" smtClean="0"/>
              <a:t>burst</a:t>
            </a:r>
            <a:r>
              <a:rPr lang="pl-PL" dirty="0" smtClean="0"/>
              <a:t>.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Leczenie nieskuteczne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Zespół Westa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pl-PL" dirty="0" smtClean="0"/>
              <a:t>1-5 % padaczek dziecięcych , ujawnia się 3-12 mies. (szczyt 5-9 ) napady toniczne zgięciowe lub zgięciowo-wyprostne, etiologia 70 % objawowa ( OENN, wady OUN w tym </a:t>
            </a:r>
            <a:r>
              <a:rPr lang="pl-PL" dirty="0" err="1" smtClean="0"/>
              <a:t>sclerosis</a:t>
            </a:r>
            <a:r>
              <a:rPr lang="pl-PL" dirty="0" smtClean="0"/>
              <a:t> </a:t>
            </a:r>
            <a:r>
              <a:rPr lang="pl-PL" dirty="0" err="1" smtClean="0"/>
              <a:t>tuberosa</a:t>
            </a:r>
            <a:r>
              <a:rPr lang="pl-PL" dirty="0" smtClean="0"/>
              <a:t>, zaburzenia metaboliczne) rokowanie na ogół złe ,  w 60 % przechodzi w inne zespoły szczególnie w Z. </a:t>
            </a:r>
            <a:r>
              <a:rPr lang="pl-PL" dirty="0" err="1" smtClean="0"/>
              <a:t>Lennoxa-Gastauta</a:t>
            </a:r>
            <a:r>
              <a:rPr lang="pl-PL" dirty="0" smtClean="0"/>
              <a:t>, częściej chorują chłopcy 1,5:1 EEG </a:t>
            </a:r>
            <a:r>
              <a:rPr lang="pl-PL" dirty="0" err="1" smtClean="0"/>
              <a:t>hipsarytmia</a:t>
            </a:r>
            <a:r>
              <a:rPr lang="pl-PL" dirty="0" smtClean="0"/>
              <a:t> lub atypowa </a:t>
            </a:r>
            <a:r>
              <a:rPr lang="pl-PL" dirty="0" err="1" smtClean="0"/>
              <a:t>hipsarytmia</a:t>
            </a:r>
            <a:r>
              <a:rPr lang="pl-PL" dirty="0" smtClean="0"/>
              <a:t> </a:t>
            </a:r>
          </a:p>
          <a:p>
            <a:pPr algn="just">
              <a:lnSpc>
                <a:spcPct val="160000"/>
              </a:lnSpc>
              <a:buNone/>
            </a:pPr>
            <a:r>
              <a:rPr lang="pl-PL" dirty="0" smtClean="0"/>
              <a:t>VGB, VPA , LTG ,TPM ,</a:t>
            </a:r>
            <a:r>
              <a:rPr lang="pl-PL" dirty="0" err="1" smtClean="0"/>
              <a:t>nitrazepam</a:t>
            </a:r>
            <a:r>
              <a:rPr lang="pl-PL" dirty="0" smtClean="0"/>
              <a:t>, ACTH lub </a:t>
            </a:r>
            <a:r>
              <a:rPr lang="pl-PL" dirty="0" err="1" smtClean="0"/>
              <a:t>prednizon</a:t>
            </a:r>
            <a:r>
              <a:rPr lang="pl-PL" dirty="0" smtClean="0"/>
              <a:t>/ </a:t>
            </a:r>
            <a:r>
              <a:rPr lang="pl-PL" dirty="0" err="1" smtClean="0"/>
              <a:t>dexametazon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Łagodna miokloniczna padaczka niemowląt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&lt;1 % padaczek dziecięcych, 4 </a:t>
            </a:r>
            <a:r>
              <a:rPr lang="pl-PL" dirty="0" err="1" smtClean="0"/>
              <a:t>mies</a:t>
            </a:r>
            <a:r>
              <a:rPr lang="pl-PL" dirty="0" smtClean="0"/>
              <a:t>- 3 rok, krótkie uogólnione </a:t>
            </a:r>
            <a:r>
              <a:rPr lang="pl-PL" dirty="0" err="1" smtClean="0"/>
              <a:t>miokolnie</a:t>
            </a:r>
            <a:r>
              <a:rPr lang="pl-PL" dirty="0" smtClean="0"/>
              <a:t> , etiologia samoistna, rokowanie dobre chociaż mogą przechodzić w napady uogólnione, opóźnienie leczenia może zahamować rozwój psychoruchowy, Chłopcy częściej 2:1, EEG uogólnione wyładowania iglic i </a:t>
            </a:r>
            <a:r>
              <a:rPr lang="pl-PL" dirty="0" err="1" smtClean="0"/>
              <a:t>wieloiglic</a:t>
            </a:r>
            <a:r>
              <a:rPr lang="pl-PL" dirty="0" smtClean="0"/>
              <a:t>, </a:t>
            </a:r>
          </a:p>
          <a:p>
            <a:pPr>
              <a:buNone/>
            </a:pPr>
            <a:r>
              <a:rPr lang="pl-PL" dirty="0" smtClean="0"/>
              <a:t>VPA , CZP, LTG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Ciężka miokloniczna padaczka niemowląt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&lt;2 % padaczek dziecięcych, występuje 3-8 mies. Często poprzedzone drgawkami gorączkowymi, dominują uogólnione lub odcinkowe </a:t>
            </a:r>
            <a:r>
              <a:rPr lang="pl-PL" dirty="0" err="1" smtClean="0"/>
              <a:t>mioklonie</a:t>
            </a:r>
            <a:r>
              <a:rPr lang="pl-PL" dirty="0" smtClean="0"/>
              <a:t> w 50 % napady nieświadomości i/lub częściowe z wtórnym uogólnieniem , rokowanie złe- napady lekooporne EEG uogólnione iglice i </a:t>
            </a:r>
            <a:r>
              <a:rPr lang="pl-PL" dirty="0" err="1" smtClean="0"/>
              <a:t>wieloiglice</a:t>
            </a:r>
            <a:r>
              <a:rPr lang="pl-PL" dirty="0" smtClean="0"/>
              <a:t>, nadwrażliwość na FS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VPA, BZD, LTG ,ESM</a:t>
            </a:r>
          </a:p>
          <a:p>
            <a:pPr algn="just"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Zespół </a:t>
            </a:r>
            <a:r>
              <a:rPr lang="pl-PL" b="1" dirty="0" err="1" smtClean="0"/>
              <a:t>Lennoxa-Gastauta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3-10 % padaczek dziecięcych, najczęstsza lekooporna, wiek wystąpienia 1-8 lat ( szczyt 3-5) napady toniczne atypowe napady nieświadomości, atoniczne i miokloniczne często powodują upadki, etiologia objawowa lub </a:t>
            </a:r>
            <a:r>
              <a:rPr lang="pl-PL" dirty="0" err="1" smtClean="0"/>
              <a:t>skrytopochodna</a:t>
            </a:r>
            <a:r>
              <a:rPr lang="pl-PL" dirty="0" smtClean="0"/>
              <a:t>, rokowanie złe hamuje rozwój psychoruchowy napady stopniowo zmniejszają się EEG międzynapadowo  w czuwaniu wolne iglice –fale (1-1,5 Hz) we śnie </a:t>
            </a:r>
            <a:r>
              <a:rPr lang="pl-PL" dirty="0" err="1" smtClean="0"/>
              <a:t>wieloiglice</a:t>
            </a:r>
            <a:r>
              <a:rPr lang="pl-PL" dirty="0" smtClean="0"/>
              <a:t>      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VPA TPM LTG CBZ (napady toniczne) </a:t>
            </a:r>
          </a:p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BZD VGB steroidy dieta </a:t>
            </a:r>
            <a:r>
              <a:rPr lang="pl-PL" dirty="0" err="1" smtClean="0"/>
              <a:t>ketogenna</a:t>
            </a:r>
            <a:r>
              <a:rPr lang="pl-PL" dirty="0" smtClean="0"/>
              <a:t>, </a:t>
            </a:r>
            <a:r>
              <a:rPr lang="pl-PL" dirty="0" err="1" smtClean="0"/>
              <a:t>kalozotomia</a:t>
            </a:r>
            <a:endParaRPr lang="pl-PL" dirty="0" smtClean="0"/>
          </a:p>
          <a:p>
            <a:pPr algn="just">
              <a:lnSpc>
                <a:spcPct val="150000"/>
              </a:lnSpc>
              <a:buNone/>
            </a:pPr>
            <a:endParaRPr lang="pl-PL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Zespół </a:t>
            </a:r>
            <a:r>
              <a:rPr lang="pl-PL" b="1" dirty="0" err="1" smtClean="0"/>
              <a:t>Doosego</a:t>
            </a:r>
            <a:r>
              <a:rPr lang="pl-PL" b="1" dirty="0" smtClean="0"/>
              <a:t> 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&lt;1-2 % padaczek dziecięcych napady i wiek wystąpienia jak w Z </a:t>
            </a:r>
            <a:r>
              <a:rPr lang="pl-PL" dirty="0" err="1" smtClean="0"/>
              <a:t>L-G</a:t>
            </a:r>
            <a:r>
              <a:rPr lang="pl-PL" dirty="0" smtClean="0"/>
              <a:t> , występują u dzieci zdrowych bez objawów uszkodzenia CSN, nie hamuje rozwoju dziecka , EEG czynność podstawowa 4-7 Hz z obustronnymi synchronicznymi iglicami. </a:t>
            </a:r>
          </a:p>
          <a:p>
            <a:pPr algn="just"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Wiek noworodkowy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drżenia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bezdechy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ruchy mimowolne szczególnie u wcześniaków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łagodne noworodkowe </a:t>
            </a:r>
            <a:r>
              <a:rPr lang="pl-PL" dirty="0" err="1" smtClean="0"/>
              <a:t>mioklonie</a:t>
            </a:r>
            <a:r>
              <a:rPr lang="pl-PL" dirty="0" smtClean="0"/>
              <a:t> snu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drgawki w zaburzeniach metabolicznych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Postępujące padaczki miokloniczne w postępujących chorobach zwyrodnieniowych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pl-PL" dirty="0" smtClean="0"/>
              <a:t>Początek w dzieciństwie -degradacja neurologiczna, zaburzenie funkcji poznawczych choroba </a:t>
            </a:r>
            <a:r>
              <a:rPr lang="pl-PL" dirty="0" err="1" smtClean="0"/>
              <a:t>Lafora</a:t>
            </a:r>
            <a:r>
              <a:rPr lang="pl-PL" dirty="0" smtClean="0"/>
              <a:t>, Z </a:t>
            </a:r>
            <a:r>
              <a:rPr lang="pl-PL" dirty="0" err="1" smtClean="0"/>
              <a:t>Ramsaya-Hunta</a:t>
            </a:r>
            <a:r>
              <a:rPr lang="pl-PL" dirty="0" smtClean="0"/>
              <a:t>, </a:t>
            </a:r>
            <a:r>
              <a:rPr lang="pl-PL" dirty="0" err="1" smtClean="0"/>
              <a:t>sialidoza</a:t>
            </a:r>
            <a:r>
              <a:rPr lang="pl-PL" dirty="0" smtClean="0"/>
              <a:t> typ I </a:t>
            </a:r>
            <a:r>
              <a:rPr lang="pl-PL" dirty="0" err="1" smtClean="0"/>
              <a:t>i</a:t>
            </a:r>
            <a:r>
              <a:rPr lang="pl-PL" dirty="0" smtClean="0"/>
              <a:t> II, </a:t>
            </a:r>
            <a:r>
              <a:rPr lang="pl-PL" dirty="0" err="1" smtClean="0"/>
              <a:t>mukolipidoza</a:t>
            </a:r>
            <a:r>
              <a:rPr lang="pl-PL" dirty="0" smtClean="0"/>
              <a:t> typ I, choroba </a:t>
            </a:r>
            <a:r>
              <a:rPr lang="pl-PL" dirty="0" err="1" smtClean="0"/>
              <a:t>Gauchera</a:t>
            </a:r>
            <a:r>
              <a:rPr lang="pl-PL" dirty="0" smtClean="0"/>
              <a:t> typ III, Młodzieńcza dystrofia </a:t>
            </a:r>
            <a:r>
              <a:rPr lang="pl-PL" dirty="0" err="1" smtClean="0"/>
              <a:t>neuroaksonalna</a:t>
            </a:r>
            <a:r>
              <a:rPr lang="pl-PL" dirty="0" smtClean="0"/>
              <a:t>, </a:t>
            </a:r>
            <a:r>
              <a:rPr lang="pl-PL" dirty="0" err="1" smtClean="0"/>
              <a:t>ceroidolipofuscynoza,MERRF</a:t>
            </a:r>
            <a:r>
              <a:rPr lang="pl-PL" dirty="0" smtClean="0"/>
              <a:t>, choroba Huntingtona, Wilsona, </a:t>
            </a:r>
            <a:r>
              <a:rPr lang="pl-PL" dirty="0" err="1" smtClean="0"/>
              <a:t>Hallervordena-Spatza</a:t>
            </a:r>
            <a:r>
              <a:rPr lang="pl-PL" dirty="0" smtClean="0"/>
              <a:t>, </a:t>
            </a:r>
            <a:r>
              <a:rPr lang="pl-PL" dirty="0" err="1" smtClean="0"/>
              <a:t>hiperglicynemia</a:t>
            </a:r>
            <a:r>
              <a:rPr lang="pl-PL" dirty="0" smtClean="0"/>
              <a:t> </a:t>
            </a:r>
            <a:r>
              <a:rPr lang="pl-PL" dirty="0" err="1" smtClean="0"/>
              <a:t>nieketotyczna</a:t>
            </a:r>
            <a:r>
              <a:rPr lang="pl-PL" dirty="0" smtClean="0"/>
              <a:t>, choroba </a:t>
            </a:r>
            <a:r>
              <a:rPr lang="pl-PL" dirty="0" err="1" smtClean="0"/>
              <a:t>Taya-Sachsa</a:t>
            </a:r>
            <a:r>
              <a:rPr lang="pl-PL" dirty="0" smtClean="0"/>
              <a:t>, </a:t>
            </a:r>
            <a:r>
              <a:rPr lang="pl-PL" dirty="0" err="1" smtClean="0"/>
              <a:t>Sandhoffa</a:t>
            </a:r>
            <a:r>
              <a:rPr lang="pl-PL" dirty="0" smtClean="0"/>
              <a:t>, niedobór </a:t>
            </a:r>
            <a:r>
              <a:rPr lang="pl-PL" dirty="0" err="1" smtClean="0"/>
              <a:t>biopteryn</a:t>
            </a:r>
            <a:r>
              <a:rPr lang="pl-PL" dirty="0" smtClean="0"/>
              <a:t>, niedobór oksydazy </a:t>
            </a:r>
            <a:r>
              <a:rPr lang="pl-PL" dirty="0" err="1" smtClean="0"/>
              <a:t>sulfatydowej</a:t>
            </a:r>
            <a:r>
              <a:rPr lang="pl-PL" dirty="0" smtClean="0"/>
              <a:t>  </a:t>
            </a:r>
          </a:p>
          <a:p>
            <a:pPr algn="just">
              <a:lnSpc>
                <a:spcPct val="16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Dziecięca padaczka typowych napadów nieświadomości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lnSpc>
                <a:spcPct val="160000"/>
              </a:lnSpc>
              <a:buNone/>
            </a:pPr>
            <a:r>
              <a:rPr lang="pl-PL" dirty="0" smtClean="0"/>
              <a:t>&gt;5 % padaczek dziecięcych , wystąpienie 3-12 lat (szczyt 6-7) 5-15 s wyłączenie świadomości 10-200x/dobę często z </a:t>
            </a:r>
            <a:r>
              <a:rPr lang="pl-PL" dirty="0" err="1" smtClean="0"/>
              <a:t>miokloniami</a:t>
            </a:r>
            <a:r>
              <a:rPr lang="pl-PL" dirty="0" smtClean="0"/>
              <a:t> lub </a:t>
            </a:r>
            <a:r>
              <a:rPr lang="pl-PL" dirty="0" err="1" smtClean="0"/>
              <a:t>automatyzmami</a:t>
            </a:r>
            <a:r>
              <a:rPr lang="pl-PL" dirty="0" smtClean="0"/>
              <a:t>, etiologia samoistna , rokowanie-75 % ustępuje , w 40 % dołączają się napady toniczno-kloniczne , w 30% subtelne zaburzenia poznawcze, częściej dziewczynki 3:1 HW wywołuje napady, EEG uogólnione wyładowania iglica -fala  3-3,5 Hz</a:t>
            </a:r>
          </a:p>
          <a:p>
            <a:pPr algn="just">
              <a:lnSpc>
                <a:spcPct val="160000"/>
              </a:lnSpc>
              <a:buNone/>
            </a:pPr>
            <a:r>
              <a:rPr lang="pl-PL" dirty="0" smtClean="0"/>
              <a:t>VPA ESM LTG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Padaczka z mioklonicznymi napadami nieświadomości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  <a:buNone/>
            </a:pPr>
            <a:r>
              <a:rPr lang="pl-PL" dirty="0" smtClean="0"/>
              <a:t>&lt; 1 % padaczek dziecięcych , częściej chłopcy 1-12 lat; napady nieświadomości + uogólnione miokloniczne, częste upośledzenie umysłowe, EEG podobne , leczenie mniej skuteczne niż w padaczce z typowymi napadami nieświadomości</a:t>
            </a:r>
          </a:p>
          <a:p>
            <a:pPr algn="just"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Młodzieńcza padaczka nieświadomości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9-17 lat, napady nieświadomości mniej liczne + napady miokloniczne+ napady toniczno-kloniczne szczególnie podczas budzenia, rokowanie mniej pomyślne </a:t>
            </a:r>
          </a:p>
          <a:p>
            <a:pPr>
              <a:buNone/>
            </a:pPr>
            <a:r>
              <a:rPr lang="de-DE" dirty="0" smtClean="0"/>
              <a:t>EEG </a:t>
            </a:r>
            <a:r>
              <a:rPr lang="de-DE" dirty="0" err="1" smtClean="0"/>
              <a:t>iglica-fala</a:t>
            </a:r>
            <a:r>
              <a:rPr lang="de-DE" dirty="0" smtClean="0"/>
              <a:t> 3,5-4 Hz</a:t>
            </a:r>
            <a:endParaRPr lang="pl-PL" dirty="0" smtClean="0"/>
          </a:p>
          <a:p>
            <a:endParaRPr lang="pl-PL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Łagodna częściowa padaczka z </a:t>
            </a:r>
            <a:r>
              <a:rPr lang="pl-PL" b="1" dirty="0" err="1" smtClean="0"/>
              <a:t>centralnoskroniowymi</a:t>
            </a:r>
            <a:r>
              <a:rPr lang="pl-PL" b="1" dirty="0" smtClean="0"/>
              <a:t> (ROLANDYCZNYMI) iglicami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pl-PL" dirty="0" smtClean="0"/>
              <a:t>10-15 % padaczek dziecięcych, 3-13 lat (szczyt 7-9), napady częściowe czuciowo-ruchowe język usta policzek krtań gardło rzadko kończyna górna najczęściej podczas snu lub  budzenia mogą się uogólniać, etiologia samoistna możliwa genetyczna, rokowanie bardzo dobre-napady ustępują samoistnie w okresie dojrzewania, EEG międzynapadowe jedno lub obustronne </a:t>
            </a:r>
            <a:r>
              <a:rPr lang="pl-PL" dirty="0" err="1" smtClean="0"/>
              <a:t>centralnoskroniowe</a:t>
            </a:r>
            <a:r>
              <a:rPr lang="pl-PL" dirty="0" smtClean="0"/>
              <a:t>  dwufazowe iglice po których występuje fala wolna, leczenie niekonieczne tylko gdy napady częste i uogólniające się głównie CBZ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Łagodna częściowa padaczka z napadami potylicznymi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pl-PL" dirty="0" smtClean="0"/>
              <a:t>2-15 rok życia zwykle ok. 6 </a:t>
            </a:r>
            <a:r>
              <a:rPr lang="pl-PL" dirty="0" err="1" smtClean="0"/>
              <a:t>r.ż</a:t>
            </a:r>
            <a:r>
              <a:rPr lang="pl-PL" dirty="0" smtClean="0"/>
              <a:t>, napady o typie </a:t>
            </a:r>
            <a:r>
              <a:rPr lang="pl-PL" dirty="0" err="1" smtClean="0"/>
              <a:t>hemianopsji</a:t>
            </a:r>
            <a:r>
              <a:rPr lang="pl-PL" dirty="0" smtClean="0"/>
              <a:t> </a:t>
            </a:r>
            <a:r>
              <a:rPr lang="pl-PL" dirty="0" err="1" smtClean="0"/>
              <a:t>mikropsji</a:t>
            </a:r>
            <a:r>
              <a:rPr lang="pl-PL" dirty="0" smtClean="0"/>
              <a:t> omamów wzrokowych, często z towarzyszącymi napadami klonicznymi jednostronnymi, z wymiotami i bólami głowy po napadzie, częste rodzinne obciążenia padaczką i/lub migreną                                                                                                              EEG w okolicach potylicznych po zamknięciu oczu wyładowania iglica-fala jedno lub obustronnie , rokowanie dobre                                                                                                                                                           </a:t>
            </a:r>
          </a:p>
          <a:p>
            <a:pPr>
              <a:buNone/>
            </a:pPr>
            <a:r>
              <a:rPr lang="pl-PL" dirty="0" smtClean="0"/>
              <a:t>CBZ VPA</a:t>
            </a:r>
            <a:endParaRPr lang="pl-PL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Zespół </a:t>
            </a:r>
            <a:r>
              <a:rPr lang="pl-PL" b="1" dirty="0" err="1" smtClean="0"/>
              <a:t>Landaua-Kleffnera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pl-PL" dirty="0" smtClean="0"/>
              <a:t>Niedostatecznie rozpoznawany 2-10 lat (szczyt 5-7) napady rzadkie uogólnione toniczno-kloniczne lub ruchowe częściowe z wystąpieniem lub nasileniem zaburzeń mowy o typie afazji ekspresyjno-recepcyjnej, częściej chłopcy 2:1, często towarzyszą zaburzenia zachowania, 20% nie ma napadów tylko zmiany w EEG i afazję, rokowanie dobre co do ustąpienia napadów ,złe dla afazji.                                                                                                                             EEG we śnie wyładowania wolnej iglicy-fali podczas snu </a:t>
            </a:r>
            <a:r>
              <a:rPr lang="pl-PL" dirty="0" err="1" smtClean="0"/>
              <a:t>wolnofalowego</a:t>
            </a:r>
            <a:r>
              <a:rPr lang="pl-PL" dirty="0" smtClean="0"/>
              <a:t> podczas budzenia wyładowania wieloogniskowych iglic w okolicach skroniowych i ciemieniowo-potylicznych</a:t>
            </a:r>
          </a:p>
          <a:p>
            <a:pPr>
              <a:buNone/>
            </a:pPr>
            <a:r>
              <a:rPr lang="pl-PL" dirty="0" smtClean="0"/>
              <a:t>Steroidy (krótko) CLB VPA VGB LTG 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Przewlekła postępująca padaczka częściowa ciągła wieku dziecięcego ( Zespół </a:t>
            </a:r>
            <a:r>
              <a:rPr lang="pl-PL" b="1" dirty="0" err="1" smtClean="0"/>
              <a:t>Kożewnikowa</a:t>
            </a:r>
            <a:r>
              <a:rPr lang="pl-PL" b="1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 smtClean="0"/>
              <a:t>&lt;1 % padaczek dziecięcych ,1-10 </a:t>
            </a:r>
            <a:r>
              <a:rPr lang="pl-PL" dirty="0" err="1" smtClean="0"/>
              <a:t>r.ż.napady</a:t>
            </a:r>
            <a:r>
              <a:rPr lang="pl-PL" dirty="0" smtClean="0"/>
              <a:t> częste lub ciągłe częściowe ruchowe, etiologia zlokalizowane zapalenie mózgu (</a:t>
            </a:r>
            <a:r>
              <a:rPr lang="pl-PL" dirty="0" err="1" smtClean="0"/>
              <a:t>Rasmussena</a:t>
            </a:r>
            <a:r>
              <a:rPr lang="pl-PL" dirty="0" smtClean="0"/>
              <a:t>) lub mitochondrialne </a:t>
            </a:r>
            <a:r>
              <a:rPr lang="pl-PL" dirty="0" err="1" smtClean="0"/>
              <a:t>encefalopatie</a:t>
            </a:r>
            <a:r>
              <a:rPr lang="pl-PL" dirty="0" smtClean="0"/>
              <a:t>, rokowanie złe, postępujący niedowład połowiczy, zaburzenia intelektualne EEG - iglica i iglica-fala przeważająco jednostronnie w okolicach czołowo-skroniowych leczenie nieskuteczne z wyjątkiem steroidów lub immunoglobulin, wskazane wczesne leczenie NCH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Padaczka z ciągłymi zespołami iglicy-fali podczas snu </a:t>
            </a:r>
            <a:r>
              <a:rPr lang="pl-PL" b="1" dirty="0" err="1" smtClean="0"/>
              <a:t>wolnofalowego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pl-PL" dirty="0" smtClean="0"/>
              <a:t>4-6 </a:t>
            </a:r>
            <a:r>
              <a:rPr lang="pl-PL" dirty="0" err="1" smtClean="0"/>
              <a:t>r.z</a:t>
            </a:r>
            <a:r>
              <a:rPr lang="pl-PL" dirty="0" smtClean="0"/>
              <a:t>. napady uogólnione, połowicze lub nietypowe nieświadomości, częste zaburzenia zachowania, rokowanie dość dobre        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pl-PL" dirty="0" smtClean="0"/>
              <a:t>VPA CBZ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Młodzieńcza padaczka miokloniczna (zespół </a:t>
            </a:r>
            <a:r>
              <a:rPr lang="pl-PL" b="1" dirty="0" err="1" smtClean="0"/>
              <a:t>Janza</a:t>
            </a:r>
            <a:r>
              <a:rPr lang="pl-PL" b="1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buNone/>
            </a:pPr>
            <a:r>
              <a:rPr lang="pl-PL" dirty="0" smtClean="0"/>
              <a:t>5-10 % padaczek początek 8-26 lat (szczyt 12-16) , napady miokloniczne przeważające w kończynach górnych + w 90% uogólnione toniczno-kloniczne + 10-30 % nieświadomości, napady często związane z deprywacją snu ,często występują krótko po obudzeniu, etiologia genetyczna ( chromosom 6 i 15) rokowanie dobre- VPA , LTG skuteczne ale napady wracają po odstawieniu leczenia w 80 %                       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pl-PL" dirty="0" smtClean="0"/>
              <a:t>EEG szybkie nieregularne wyładowania iglice lub </a:t>
            </a:r>
            <a:r>
              <a:rPr lang="pl-PL" dirty="0" err="1" smtClean="0"/>
              <a:t>wieloiglice-fala</a:t>
            </a:r>
            <a:r>
              <a:rPr lang="pl-PL" dirty="0" smtClean="0"/>
              <a:t> (3Hz), </a:t>
            </a:r>
            <a:r>
              <a:rPr lang="pl-PL" dirty="0" err="1" smtClean="0"/>
              <a:t>fotowrażliwość</a:t>
            </a:r>
            <a:endParaRPr lang="pl-P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Wiek niemowlęcy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dirty="0" smtClean="0"/>
              <a:t>napady afektywnego bezdechu „sine” lub „blade”</a:t>
            </a:r>
          </a:p>
          <a:p>
            <a:r>
              <a:rPr lang="pl-PL" dirty="0" smtClean="0"/>
              <a:t>onanizm niemowlęcy</a:t>
            </a:r>
          </a:p>
          <a:p>
            <a:r>
              <a:rPr lang="pl-PL" dirty="0" smtClean="0"/>
              <a:t>napadowe wstrząsania przypominające dreszcze</a:t>
            </a:r>
          </a:p>
          <a:p>
            <a:r>
              <a:rPr lang="pl-PL" dirty="0" smtClean="0"/>
              <a:t>stereotypie </a:t>
            </a:r>
            <a:r>
              <a:rPr lang="pl-PL" dirty="0" err="1" smtClean="0"/>
              <a:t>ruchowe-np</a:t>
            </a:r>
            <a:r>
              <a:rPr lang="pl-PL" dirty="0" smtClean="0"/>
              <a:t>. </a:t>
            </a:r>
            <a:r>
              <a:rPr lang="pl-PL" dirty="0" err="1" smtClean="0"/>
              <a:t>jactatio</a:t>
            </a:r>
            <a:r>
              <a:rPr lang="pl-PL" dirty="0" smtClean="0"/>
              <a:t> </a:t>
            </a:r>
            <a:r>
              <a:rPr lang="pl-PL" dirty="0" err="1" smtClean="0"/>
              <a:t>capitis</a:t>
            </a:r>
            <a:endParaRPr lang="pl-PL" dirty="0" smtClean="0"/>
          </a:p>
          <a:p>
            <a:r>
              <a:rPr lang="pl-PL" dirty="0" smtClean="0"/>
              <a:t>napadowe zaburzenia dystoniczne</a:t>
            </a:r>
          </a:p>
          <a:p>
            <a:r>
              <a:rPr lang="pl-PL" dirty="0" err="1" smtClean="0"/>
              <a:t>refluks</a:t>
            </a:r>
            <a:r>
              <a:rPr lang="pl-PL" dirty="0" smtClean="0"/>
              <a:t> żołądkowo przełykowy z Zespołem </a:t>
            </a:r>
            <a:r>
              <a:rPr lang="pl-PL" dirty="0" err="1" smtClean="0"/>
              <a:t>Sandifera</a:t>
            </a:r>
            <a:endParaRPr lang="pl-PL" dirty="0" smtClean="0"/>
          </a:p>
          <a:p>
            <a:r>
              <a:rPr lang="pl-PL" dirty="0" smtClean="0"/>
              <a:t>łagodny napadowy kręcz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Padaczka z uogólnionymi napadami toniczno-klonicznymi podczas budzenia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500306"/>
            <a:ext cx="8229600" cy="4074230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pl-PL" dirty="0" smtClean="0"/>
              <a:t>1-5 % padaczek dziecięcych, 6-20 </a:t>
            </a:r>
            <a:r>
              <a:rPr lang="pl-PL" dirty="0" err="1" smtClean="0"/>
              <a:t>r.ż</a:t>
            </a:r>
            <a:r>
              <a:rPr lang="pl-PL" dirty="0" smtClean="0"/>
              <a:t> (szczyt 11-15) napady uogólnione toniczno-kloniczne po obudzeniu lub podczas odpoczynku + towarzyszące napady miokloniczne i/lub nieświadomości, napady dobrze odpowiadają na leczenie ale często wracają po odstawieniu leczenia                                                                                                                                                                      </a:t>
            </a:r>
          </a:p>
          <a:p>
            <a:pPr algn="just">
              <a:buNone/>
            </a:pPr>
            <a:r>
              <a:rPr lang="pl-PL" dirty="0" smtClean="0"/>
              <a:t>EEG uogólnione wyładowania  </a:t>
            </a:r>
            <a:r>
              <a:rPr lang="pl-PL" dirty="0" err="1" smtClean="0"/>
              <a:t>glicy-fali</a:t>
            </a:r>
            <a:r>
              <a:rPr lang="pl-PL" dirty="0" smtClean="0"/>
              <a:t> zwolnienie czynności podstawowej                                                 </a:t>
            </a:r>
          </a:p>
          <a:p>
            <a:pPr algn="just">
              <a:buNone/>
            </a:pPr>
            <a:r>
              <a:rPr lang="pl-PL" dirty="0" smtClean="0"/>
              <a:t>VPA  LTG  </a:t>
            </a:r>
          </a:p>
          <a:p>
            <a:pPr algn="just"/>
            <a:endParaRPr lang="pl-PL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Obliczanie dawki leku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ChangeAspect="1"/>
          </p:cNvGraphicFramePr>
          <p:nvPr>
            <p:ph idx="1"/>
          </p:nvPr>
        </p:nvGraphicFramePr>
        <p:xfrm>
          <a:off x="302658" y="2786058"/>
          <a:ext cx="8484184" cy="857256"/>
        </p:xfrm>
        <a:graphic>
          <a:graphicData uri="http://schemas.openxmlformats.org/presentationml/2006/ole">
            <p:oleObj spid="_x0000_s1026" name="Równanie" r:id="rId3" imgW="3898800" imgH="393480" progId="Equation.3">
              <p:embed/>
            </p:oleObj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142983"/>
          <a:ext cx="8401080" cy="421484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0270"/>
                <a:gridCol w="2100270"/>
                <a:gridCol w="2100270"/>
                <a:gridCol w="2100270"/>
              </a:tblGrid>
              <a:tr h="885117">
                <a:tc>
                  <a:txBody>
                    <a:bodyPr/>
                    <a:lstStyle/>
                    <a:p>
                      <a:r>
                        <a:rPr lang="pl-PL" dirty="0" smtClean="0"/>
                        <a:t>Rodzaj</a:t>
                      </a:r>
                      <a:r>
                        <a:rPr lang="pl-PL" baseline="0" dirty="0" smtClean="0"/>
                        <a:t> napadów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Leki I rzutu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Leki II rzutu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Leki III rzutu</a:t>
                      </a:r>
                      <a:endParaRPr lang="pl-PL" dirty="0"/>
                    </a:p>
                  </a:txBody>
                  <a:tcPr/>
                </a:tc>
              </a:tr>
              <a:tr h="130660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Napady częściowe proste lub złożone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latin typeface="+mn-lt"/>
                          <a:ea typeface="Times New Roman"/>
                        </a:rPr>
                        <a:t>Karbamizepina</a:t>
                      </a:r>
                      <a:endParaRPr lang="pl-PL" sz="1400" dirty="0">
                        <a:latin typeface="+mn-lt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 err="1">
                          <a:latin typeface="+mn-lt"/>
                          <a:ea typeface="Times New Roman"/>
                        </a:rPr>
                        <a:t>Okskarbazepina</a:t>
                      </a:r>
                      <a:endParaRPr lang="pl-PL" sz="1400" dirty="0">
                        <a:latin typeface="+mn-lt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Lamotrygina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Kwas walproinowy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Tiagabina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Levetiracetam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Fenytoina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Prymidon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</a:tr>
              <a:tr h="1011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Napady uogólnione toniczno-kloniczne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Kwas walproinowy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>
                          <a:latin typeface="+mn-lt"/>
                          <a:ea typeface="Times New Roman"/>
                        </a:rPr>
                        <a:t>Lamotrygina</a:t>
                      </a: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Karbamizepina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Okskarbazepina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Fenobarbital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Fenytoina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</a:tr>
              <a:tr h="10115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+mn-lt"/>
                          <a:ea typeface="Times New Roman"/>
                        </a:rPr>
                        <a:t>Napady zgięciowe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pl-PL" sz="1400" dirty="0" smtClean="0">
                          <a:latin typeface="+mn-lt"/>
                          <a:ea typeface="Times New Roman"/>
                        </a:rPr>
                        <a:t>(zespół Westa)</a:t>
                      </a:r>
                      <a:endParaRPr lang="pl-PL" sz="1400" dirty="0">
                        <a:latin typeface="+mn-lt"/>
                        <a:ea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Wigabatryna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ACTH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Kwas walproinowy</a:t>
                      </a:r>
                    </a:p>
                    <a:p>
                      <a:r>
                        <a:rPr kumimoji="0" lang="pl-PL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Nitrazepam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Prednizon</a:t>
                      </a:r>
                      <a:endParaRPr lang="pl-PL" sz="14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Fenobarbital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kumimoji="0" lang="pl-PL" sz="14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4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Lamotrygina</a:t>
                      </a:r>
                      <a:endParaRPr lang="pl-PL" sz="1400" dirty="0" smtClean="0"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785794"/>
          <a:ext cx="8229600" cy="5669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Rodzaj</a:t>
                      </a:r>
                      <a:r>
                        <a:rPr lang="pl-PL" baseline="0" dirty="0" smtClean="0"/>
                        <a:t> napadów</a:t>
                      </a:r>
                      <a:endParaRPr lang="pl-PL" dirty="0" smtClean="0"/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 smtClean="0"/>
                        <a:t>Leki I rzutu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Leki II rzutu</a:t>
                      </a: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dirty="0" smtClean="0"/>
                        <a:t>Leki III rzutu</a:t>
                      </a:r>
                    </a:p>
                    <a:p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Zespół </a:t>
                      </a:r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Lennoxa-Gastauta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Kwas walproinowy</a:t>
                      </a: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Lamotrygina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Felabamat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Etosuksymid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Clobazam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Nitrazepam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en-US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Fenobarbital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ACTH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Młodzieńcza padaczka miokloniczna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Kwas walproinowy</a:t>
                      </a:r>
                    </a:p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Lamotrygina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Napady nieświadomości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Kwas walproinowy</a:t>
                      </a: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Etosuksymid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Lamotrygina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Clobazam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Napady atoniczne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Kwas walproinowy</a:t>
                      </a: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Etosuksymid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Clonazepam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Topiramat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Lamotrygina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Karbamizepina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Okskarbazepina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Nitrazepam</a:t>
                      </a:r>
                      <a:endParaRPr kumimoji="0" lang="pl-PL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kumimoji="0" lang="pl-PL" sz="180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Felbamat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</p:nvPr>
        </p:nvGraphicFramePr>
        <p:xfrm>
          <a:off x="457200" y="1928802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kumimoji="0" lang="pl-P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Rodzaj napadów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Lek wywołujący napady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Nieświadomości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CBZ ,PHT, VGB, PB, GBP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Częściowe złożone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ESM</a:t>
                      </a:r>
                      <a:endParaRPr lang="pl-PL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Miokloniczne i atoniczne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pl-PL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CBZ, VGB, PHT</a:t>
                      </a:r>
                      <a:endParaRPr lang="pl-PL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Wiek niemowlęcy </a:t>
            </a:r>
            <a:r>
              <a:rPr lang="pl-PL" dirty="0" err="1" smtClean="0"/>
              <a:t>cd</a:t>
            </a:r>
            <a:r>
              <a:rPr lang="pl-PL" dirty="0" smtClean="0"/>
              <a:t>.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napadowe spojrzenia ku górze lub ku dołowi</a:t>
            </a:r>
          </a:p>
          <a:p>
            <a:r>
              <a:rPr lang="pl-PL" dirty="0" smtClean="0"/>
              <a:t>łagodne </a:t>
            </a:r>
            <a:r>
              <a:rPr lang="pl-PL" dirty="0" err="1" smtClean="0"/>
              <a:t>mioklonie</a:t>
            </a:r>
            <a:r>
              <a:rPr lang="pl-PL" dirty="0" smtClean="0"/>
              <a:t> wczesnodziecięce- Lombroso</a:t>
            </a:r>
          </a:p>
          <a:p>
            <a:r>
              <a:rPr lang="pl-PL" dirty="0" smtClean="0"/>
              <a:t>napady wstrząśnienia jako reakcja z zaskoczenia</a:t>
            </a:r>
          </a:p>
          <a:p>
            <a:r>
              <a:rPr lang="pl-PL" dirty="0" err="1" smtClean="0"/>
              <a:t>hyperekspleksja</a:t>
            </a:r>
            <a:endParaRPr lang="pl-PL" dirty="0" smtClean="0"/>
          </a:p>
          <a:p>
            <a:r>
              <a:rPr lang="pl-PL" dirty="0" smtClean="0"/>
              <a:t>odruchowy </a:t>
            </a:r>
            <a:r>
              <a:rPr lang="pl-PL" dirty="0" err="1" smtClean="0"/>
              <a:t>opistotonus</a:t>
            </a:r>
            <a:r>
              <a:rPr lang="pl-PL" dirty="0" smtClean="0"/>
              <a:t> u dzieci z uszkodzeniem OUN</a:t>
            </a:r>
          </a:p>
          <a:p>
            <a:r>
              <a:rPr lang="pl-PL" dirty="0" smtClean="0"/>
              <a:t>zespół </a:t>
            </a:r>
            <a:r>
              <a:rPr lang="pl-PL" dirty="0" err="1" smtClean="0"/>
              <a:t>Munhausena</a:t>
            </a:r>
            <a:r>
              <a:rPr lang="pl-PL" dirty="0" smtClean="0"/>
              <a:t> per procura ( napady fikcyjne)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b="1" dirty="0" smtClean="0"/>
              <a:t>Wiek </a:t>
            </a:r>
            <a:r>
              <a:rPr lang="pl-PL" b="1" dirty="0" err="1" smtClean="0"/>
              <a:t>poniemowlęcy</a:t>
            </a:r>
            <a:r>
              <a:rPr lang="pl-PL" b="1" dirty="0" smtClean="0"/>
              <a:t> i przedszkolny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lęki nocne lub koszmary senne</a:t>
            </a:r>
          </a:p>
          <a:p>
            <a:r>
              <a:rPr lang="pl-PL" dirty="0" err="1" smtClean="0"/>
              <a:t>mioklonie</a:t>
            </a:r>
            <a:r>
              <a:rPr lang="pl-PL" dirty="0" smtClean="0"/>
              <a:t> zasypiania lub periodyczne </a:t>
            </a:r>
            <a:r>
              <a:rPr lang="pl-PL" dirty="0" err="1" smtClean="0"/>
              <a:t>mioklonie</a:t>
            </a:r>
            <a:r>
              <a:rPr lang="pl-PL" dirty="0" smtClean="0"/>
              <a:t> snu</a:t>
            </a:r>
          </a:p>
          <a:p>
            <a:r>
              <a:rPr lang="pl-PL" dirty="0" smtClean="0"/>
              <a:t>łagodne dziecięce napadowe zawroty głowy</a:t>
            </a:r>
          </a:p>
          <a:p>
            <a:r>
              <a:rPr lang="pl-PL" dirty="0" smtClean="0"/>
              <a:t>stany majaczeniowe przy zwyżce temperatury ciała</a:t>
            </a:r>
          </a:p>
          <a:p>
            <a:r>
              <a:rPr lang="pl-PL" dirty="0" smtClean="0"/>
              <a:t>ruchy stereotypowe w upośledzeniu umysłowym, ślepocie, </a:t>
            </a:r>
            <a:r>
              <a:rPr lang="pl-PL" dirty="0" err="1" smtClean="0"/>
              <a:t>autyźmie</a:t>
            </a:r>
            <a:r>
              <a:rPr lang="pl-PL" dirty="0" smtClean="0"/>
              <a:t> itp.</a:t>
            </a:r>
          </a:p>
          <a:p>
            <a:endParaRPr lang="pl-PL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l-PL" b="1" dirty="0" smtClean="0"/>
              <a:t>Wiek wczesnoszkolny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tiki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migrena (</a:t>
            </a:r>
            <a:r>
              <a:rPr lang="pl-PL" dirty="0" err="1" smtClean="0"/>
              <a:t>splątaniowa</a:t>
            </a:r>
            <a:r>
              <a:rPr lang="pl-PL" dirty="0" smtClean="0"/>
              <a:t>, ataktyczna, </a:t>
            </a:r>
            <a:r>
              <a:rPr lang="pl-PL" dirty="0" err="1" smtClean="0"/>
              <a:t>połowiczoporaźna</a:t>
            </a:r>
            <a:r>
              <a:rPr lang="pl-PL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zaburzenia koncentracji uwagi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sennowłóctwo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przysenne </a:t>
            </a:r>
            <a:r>
              <a:rPr lang="pl-PL" dirty="0" err="1" smtClean="0"/>
              <a:t>obturacyjne</a:t>
            </a:r>
            <a:r>
              <a:rPr lang="pl-PL" dirty="0" smtClean="0"/>
              <a:t> napady bezdechu  </a:t>
            </a:r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/>
              <a:t>Wiek dojrzewania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pl-PL" dirty="0" smtClean="0"/>
              <a:t>omdlenia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napady hiperwentylacyjne</a:t>
            </a:r>
          </a:p>
          <a:p>
            <a:pPr>
              <a:lnSpc>
                <a:spcPct val="150000"/>
              </a:lnSpc>
            </a:pPr>
            <a:r>
              <a:rPr lang="pl-PL" dirty="0" smtClean="0"/>
              <a:t>narkolepsja z nadmierną sennością dzienną, katapleksją, porażeniami przysennymi i                  halucynacjami </a:t>
            </a:r>
            <a:r>
              <a:rPr lang="pl-PL" dirty="0" err="1" smtClean="0"/>
              <a:t>hypnagogicznymi</a:t>
            </a:r>
            <a:endParaRPr lang="pl-PL" dirty="0" smtClean="0"/>
          </a:p>
          <a:p>
            <a:pPr>
              <a:lnSpc>
                <a:spcPct val="150000"/>
              </a:lnSpc>
            </a:pPr>
            <a:r>
              <a:rPr lang="pl-PL" dirty="0" smtClean="0"/>
              <a:t>napady psychogenne- </a:t>
            </a:r>
            <a:r>
              <a:rPr lang="pl-PL" dirty="0" err="1" smtClean="0"/>
              <a:t>rzekomopadaczkowe</a:t>
            </a:r>
            <a:endParaRPr lang="pl-PL" dirty="0" smtClean="0"/>
          </a:p>
          <a:p>
            <a:pPr>
              <a:lnSpc>
                <a:spcPct val="150000"/>
              </a:lnSpc>
            </a:pPr>
            <a:endParaRPr lang="pl-PL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14348" y="2924181"/>
            <a:ext cx="7772400" cy="1362075"/>
          </a:xfrm>
        </p:spPr>
        <p:txBody>
          <a:bodyPr/>
          <a:lstStyle/>
          <a:p>
            <a:pPr algn="ctr"/>
            <a:r>
              <a:rPr lang="pl-PL" dirty="0" smtClean="0"/>
              <a:t>STANDARDY DIAGNOSTYKI I LECZENIA PADACZKI</a:t>
            </a:r>
            <a:endParaRPr lang="pl-PL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lkomiejski">
  <a:themeElements>
    <a:clrScheme name="Wielkomiejski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Wielkomiejski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lkomiejski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151</TotalTime>
  <Words>1785</Words>
  <Application>Microsoft Office PowerPoint</Application>
  <PresentationFormat>Pokaz na ekranie (4:3)</PresentationFormat>
  <Paragraphs>236</Paragraphs>
  <Slides>44</Slides>
  <Notes>0</Notes>
  <HiddenSlides>0</HiddenSlides>
  <MMClips>0</MMClips>
  <ScaleCrop>false</ScaleCrop>
  <HeadingPairs>
    <vt:vector size="6" baseType="variant">
      <vt:variant>
        <vt:lpstr>Motyw</vt:lpstr>
      </vt:variant>
      <vt:variant>
        <vt:i4>1</vt:i4>
      </vt:variant>
      <vt:variant>
        <vt:lpstr>Osadzone serwery OLE</vt:lpstr>
      </vt:variant>
      <vt:variant>
        <vt:i4>1</vt:i4>
      </vt:variant>
      <vt:variant>
        <vt:lpstr>Tytuły slajdów</vt:lpstr>
      </vt:variant>
      <vt:variant>
        <vt:i4>44</vt:i4>
      </vt:variant>
    </vt:vector>
  </HeadingPairs>
  <TitlesOfParts>
    <vt:vector size="46" baseType="lpstr">
      <vt:lpstr>Wielkomiejski</vt:lpstr>
      <vt:lpstr>Równanie</vt:lpstr>
      <vt:lpstr>Padaczki wieku dziecięcego</vt:lpstr>
      <vt:lpstr>STANY NAPADOWE NIEPADACZKOWE U DZIECI W ROŻNYM WIEKU</vt:lpstr>
      <vt:lpstr>Wiek noworodkowy</vt:lpstr>
      <vt:lpstr>Wiek niemowlęcy</vt:lpstr>
      <vt:lpstr>Wiek niemowlęcy cd.</vt:lpstr>
      <vt:lpstr>Wiek poniemowlęcy i przedszkolny</vt:lpstr>
      <vt:lpstr>Wiek wczesnoszkolny</vt:lpstr>
      <vt:lpstr>Wiek dojrzewania</vt:lpstr>
      <vt:lpstr>STANDARDY DIAGNOSTYKI I LECZENIA PADACZKI</vt:lpstr>
      <vt:lpstr>Czynniki mogące powodować przygodne napady padaczkowe</vt:lpstr>
      <vt:lpstr>Czynniki mogące powodować przygodne napady padaczkowe cd.</vt:lpstr>
      <vt:lpstr>Fakty o padaczce dziecięcej</vt:lpstr>
      <vt:lpstr>Fakty o padaczce dziecięcej cd.</vt:lpstr>
      <vt:lpstr>Etiologia padaczki</vt:lpstr>
      <vt:lpstr>EEG</vt:lpstr>
      <vt:lpstr>Neuroobrazowanie konieczne</vt:lpstr>
      <vt:lpstr>Neuroobrazowanie konieczne cd.</vt:lpstr>
      <vt:lpstr>Neuroobrazowania nie wymagają</vt:lpstr>
      <vt:lpstr>Napady w okresie noworodkowym</vt:lpstr>
      <vt:lpstr>  ZESPOŁY PADACZKOWE WIEKU DZIECIĘCEGO</vt:lpstr>
      <vt:lpstr>Łagodne samoistne drgawki noworodków („napady 5 dnia”)</vt:lpstr>
      <vt:lpstr>Łagodne rodzinne drgawki noworodków</vt:lpstr>
      <vt:lpstr>Drgawki pirydoksynozależne</vt:lpstr>
      <vt:lpstr>Wczesnoniemowlęca encefalopatia padaczkowa (zespoł Ohtohary)</vt:lpstr>
      <vt:lpstr>Zespół Westa</vt:lpstr>
      <vt:lpstr>Łagodna miokloniczna padaczka niemowląt</vt:lpstr>
      <vt:lpstr>Ciężka miokloniczna padaczka niemowląt</vt:lpstr>
      <vt:lpstr>Zespół Lennoxa-Gastauta</vt:lpstr>
      <vt:lpstr>Zespół Doosego </vt:lpstr>
      <vt:lpstr>Postępujące padaczki miokloniczne w postępujących chorobach zwyrodnieniowych</vt:lpstr>
      <vt:lpstr>Dziecięca padaczka typowych napadów nieświadomości</vt:lpstr>
      <vt:lpstr>Padaczka z mioklonicznymi napadami nieświadomości</vt:lpstr>
      <vt:lpstr>Młodzieńcza padaczka nieświadomości</vt:lpstr>
      <vt:lpstr>Łagodna częściowa padaczka z centralnoskroniowymi (ROLANDYCZNYMI) iglicami</vt:lpstr>
      <vt:lpstr>Łagodna częściowa padaczka z napadami potylicznymi</vt:lpstr>
      <vt:lpstr>Zespół Landaua-Kleffnera</vt:lpstr>
      <vt:lpstr>Przewlekła postępująca padaczka częściowa ciągła wieku dziecięcego ( Zespół Kożewnikowa)</vt:lpstr>
      <vt:lpstr>Padaczka z ciągłymi zespołami iglicy-fali podczas snu wolnofalowego</vt:lpstr>
      <vt:lpstr>Młodzieńcza padaczka miokloniczna (zespół Janza)</vt:lpstr>
      <vt:lpstr>Padaczka z uogólnionymi napadami toniczno-klonicznymi podczas budzenia</vt:lpstr>
      <vt:lpstr>Obliczanie dawki leku</vt:lpstr>
      <vt:lpstr>Slajd 42</vt:lpstr>
      <vt:lpstr>Slajd 43</vt:lpstr>
      <vt:lpstr>Slajd 44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Padaczki wieku dziecięcego</dc:title>
  <dc:creator>ania</dc:creator>
  <cp:lastModifiedBy>Poradnia</cp:lastModifiedBy>
  <cp:revision>19</cp:revision>
  <dcterms:created xsi:type="dcterms:W3CDTF">2009-02-28T12:19:39Z</dcterms:created>
  <dcterms:modified xsi:type="dcterms:W3CDTF">2015-05-19T08:59:13Z</dcterms:modified>
</cp:coreProperties>
</file>